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72" r:id="rId4"/>
    <p:sldId id="273" r:id="rId5"/>
    <p:sldId id="274" r:id="rId6"/>
    <p:sldId id="25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715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05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994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231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994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89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972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47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203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3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0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8/13/2022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76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100ballnik.com/%D0%B8%D0%B7%D0%BC%D0%B5%D0%BD%D0%B5%D0%BD%D0%B8%D1%8F-%D0%B2-%D0%B8%D1%82%D0%BE%D0%B3%D0%BE%D0%B2%D0%BE%D0%BC-%D1%81%D0%BE%D1%87%D0%B8%D0%BD%D0%B5%D0%BD%D0%B8%D0%B8-2022-2023-%D0%B4%D0%BB%D1%8F/" TargetMode="External"/><Relationship Id="rId2" Type="http://schemas.openxmlformats.org/officeDocument/2006/relationships/hyperlink" Target="https://blog.maximumtest.ru/post/itogovoe-sochinenie-202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8a.ru/3579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C729A30-F429-4967-81E8-45F6757C8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9FC137C-7F97-41FA-86A1-2E01C3837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9FBFB9D3-7D34-4948-B4D0-73E7B6E527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 rot="5400000">
            <a:off x="54949" y="-54949"/>
            <a:ext cx="6858005" cy="6967903"/>
          </a:xfrm>
          <a:custGeom>
            <a:avLst/>
            <a:gdLst>
              <a:gd fmla="*/ 0 w 2559050" name="connsiteX0"/>
              <a:gd fmla="*/ 0 h 2559050" name="connsiteY0"/>
              <a:gd fmla="*/ 2559050 w 2559050" name="connsiteX1"/>
              <a:gd fmla="*/ 0 h 2559050" name="connsiteY1"/>
              <a:gd fmla="*/ 0 w 2559050" name="connsiteX2"/>
              <a:gd fmla="*/ 2559050 h 2559050" name="connsiteY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559050" w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r>
              <a:rPr dirty="0" i="1" lang="ru-RU" smtClean="0"/>
              <a:t>Книги — корабли мысли</a:t>
            </a:r>
            <a:endParaRPr dirty="0"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48F4ED6-CC7C-EC38-532D-38890432BA23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>
            <a:normAutofit/>
          </a:bodyPr>
          <a:lstStyle/>
          <a:p>
            <a:r>
              <a:rPr dirty="0" lang="ru-RU" smtClean="0"/>
              <a:t> </a:t>
            </a:r>
            <a:endParaRPr dirty="0" lang="ru-RU"/>
          </a:p>
        </p:txBody>
      </p:sp>
      <p:pic>
        <p:nvPicPr>
          <p:cNvPr descr="Books stacked on a wooden table" id="4" name="Picture 3">
            <a:extLst>
              <a:ext uri="{FF2B5EF4-FFF2-40B4-BE49-F238E27FC236}">
                <a16:creationId xmlns:a16="http://schemas.microsoft.com/office/drawing/2014/main" xmlns="" id="{C9C7BC74-4EAE-029A-7355-A5029F055313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/>
          <a:srcRect r="11"/>
          <a:stretch/>
        </p:blipFill>
        <p:spPr>
          <a:xfrm>
            <a:off x="6967903" y="-14"/>
            <a:ext cx="5236733" cy="6858000"/>
          </a:xfrm>
          <a:prstGeom prst="rect">
            <a:avLst/>
          </a:prstGeom>
        </p:spPr>
      </p:pic>
      <p:sp>
        <p:nvSpPr>
          <p:cNvPr descr="итоговое сочинение 2022-2023 ЕГЭ 11 класс" id="16386" name="AutoShape 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3"/>
          <p:cNvPicPr>
            <a:picLocks noChangeArrowheads="1" noChangeAspect="1"/>
          </p:cNvPicPr>
          <p:nvPr/>
        </p:nvPicPr>
        <p:blipFill>
          <a:blip cstate="print" r:embed="rId3"/>
          <a:srcRect b="158"/>
          <a:stretch>
            <a:fillRect/>
          </a:stretch>
        </p:blipFill>
        <p:spPr bwMode="auto">
          <a:xfrm>
            <a:off x="0" y="1696601"/>
            <a:ext cx="6995160" cy="309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763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562" y="-254926"/>
            <a:ext cx="9950103" cy="15073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Итоговое сочинение 2022-2023: критерии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11728505" cy="6096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Привлечение литературного материала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i="1" dirty="0" smtClean="0">
                <a:latin typeface="Arial Narrow" pitchFamily="34" charset="0"/>
              </a:rPr>
              <a:t>    Чтобы получить зачет, нужно привести минимум 1 литературный аргумент — из русской классики, школьной программы или мировой литературы. Главное — написать развернутый аргумент, который подтвердит ваше мнение.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Композиция и логика рассуждения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dirty="0" smtClean="0">
                <a:latin typeface="Arial Narrow" pitchFamily="34" charset="0"/>
              </a:rPr>
              <a:t>Чтобы получить балл по этому критерию, следует  использовать классическую структуру сочинения.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 5 абзацев</a:t>
            </a:r>
            <a:r>
              <a:rPr lang="ru-RU" sz="2000" b="1" i="1" dirty="0" smtClean="0">
                <a:solidFill>
                  <a:srgbClr val="C00000"/>
                </a:solidFill>
                <a:latin typeface="Arial Narrow" pitchFamily="34" charset="0"/>
              </a:rPr>
              <a:t>:</a:t>
            </a:r>
            <a:endParaRPr lang="ru-RU" sz="2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000" b="1" i="1" dirty="0" smtClean="0">
                <a:latin typeface="Arial Narrow" pitchFamily="34" charset="0"/>
              </a:rPr>
              <a:t>вступление (тезис)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000" b="1" i="1" dirty="0" smtClean="0">
                <a:latin typeface="Arial Narrow" pitchFamily="34" charset="0"/>
              </a:rPr>
              <a:t>собственное мнение, которое будем доказывать аргументами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000" b="1" i="1" dirty="0" smtClean="0">
                <a:latin typeface="Arial Narrow" pitchFamily="34" charset="0"/>
              </a:rPr>
              <a:t>аргумент 1 (доказательство и </a:t>
            </a:r>
            <a:r>
              <a:rPr lang="ru-RU" sz="2000" b="1" i="1" dirty="0" err="1" smtClean="0">
                <a:latin typeface="Arial Narrow" pitchFamily="34" charset="0"/>
              </a:rPr>
              <a:t>микровывод</a:t>
            </a:r>
            <a:r>
              <a:rPr lang="ru-RU" sz="2000" b="1" i="1" dirty="0" smtClean="0">
                <a:latin typeface="Arial Narrow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000" b="1" i="1" dirty="0" smtClean="0">
                <a:latin typeface="Arial Narrow" pitchFamily="34" charset="0"/>
              </a:rPr>
              <a:t>аргумент 2 (доказательство или контраргумент + </a:t>
            </a:r>
            <a:r>
              <a:rPr lang="ru-RU" sz="2000" b="1" i="1" dirty="0" err="1" smtClean="0">
                <a:latin typeface="Arial Narrow" pitchFamily="34" charset="0"/>
              </a:rPr>
              <a:t>микровывод</a:t>
            </a:r>
            <a:r>
              <a:rPr lang="ru-RU" sz="2000" b="1" i="1" dirty="0" smtClean="0">
                <a:latin typeface="Arial Narrow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000" b="1" i="1" dirty="0" smtClean="0">
                <a:latin typeface="Arial Narrow" pitchFamily="34" charset="0"/>
              </a:rPr>
              <a:t>вывод (итог рассуждений)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dirty="0" smtClean="0">
                <a:latin typeface="Arial Narrow" pitchFamily="34" charset="0"/>
              </a:rPr>
              <a:t>Если сочинение выстроено логично и в нем есть абзацное членение, то данный критерий засчитают.</a:t>
            </a:r>
          </a:p>
          <a:p>
            <a:pPr>
              <a:lnSpc>
                <a:spcPct val="100000"/>
              </a:lnSpc>
              <a:buNone/>
            </a:pPr>
            <a:endParaRPr lang="ru-RU" sz="20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602" y="-753688"/>
            <a:ext cx="9950103" cy="15073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Итоговое сочинение 2022-2023: 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642" y="903316"/>
            <a:ext cx="11678518" cy="59546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Качество письменной речи</a:t>
            </a:r>
          </a:p>
          <a:p>
            <a:pPr>
              <a:buNone/>
            </a:pPr>
            <a:r>
              <a:rPr lang="ru-RU" sz="2800" dirty="0" smtClean="0"/>
              <a:t>Если всё настолько плохо, что </a:t>
            </a:r>
            <a:r>
              <a:rPr lang="ru-RU" sz="2800" b="1" dirty="0" smtClean="0"/>
              <a:t>речевые ошибки затрудняют понимание смысла, ставят «незачёт», </a:t>
            </a:r>
            <a:r>
              <a:rPr lang="ru-RU" sz="2800" dirty="0" smtClean="0"/>
              <a:t>если мысль ясна — «зачёт».</a:t>
            </a: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Грамотность</a:t>
            </a:r>
          </a:p>
          <a:p>
            <a:pPr>
              <a:buNone/>
            </a:pPr>
            <a:r>
              <a:rPr lang="ru-RU" sz="2800" b="1" dirty="0" smtClean="0"/>
              <a:t>«Незачёт» поставят, если на 100 слов приходится в сумме более пяти ошибок: </a:t>
            </a:r>
            <a:r>
              <a:rPr lang="ru-RU" sz="2800" dirty="0" smtClean="0"/>
              <a:t>грамматических, орфографических, пунктуационных. </a:t>
            </a:r>
          </a:p>
          <a:p>
            <a:pPr>
              <a:buNone/>
            </a:pPr>
            <a:r>
              <a:rPr lang="ru-RU" sz="2800" dirty="0" smtClean="0"/>
              <a:t>Помните, что на сочинении можно пользоваться орфографическим словарём! Этот поможет вам свести орфографические ошибки к минимуму.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882" y="-289560"/>
            <a:ext cx="9950103" cy="150737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Раздел 1. Духовно-нравственные ориентиры в жизни человека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0" y="1219200"/>
            <a:ext cx="11719560" cy="5638800"/>
          </a:xfrm>
        </p:spPr>
        <p:txBody>
          <a:bodyPr/>
          <a:lstStyle/>
          <a:p>
            <a:r>
              <a:rPr lang="ru-RU" sz="2400" b="1" dirty="0" smtClean="0">
                <a:latin typeface="Arial Narrow" pitchFamily="34" charset="0"/>
              </a:rPr>
              <a:t>Темы этого раздела будут связаны с вопросами, которые человек задаёт себе сам в ситуациях нравственного выбора: о нравственных идеалах и моральных нормах, о добре и зле, о свободе и ответственности. Данный раздел побуждает к самоанализу, осмыслению опыта других людей или литературных героев, стремящихся понять себя</a:t>
            </a:r>
            <a:r>
              <a:rPr lang="ru-RU" b="1" dirty="0" smtClean="0"/>
              <a:t>. 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темы:</a:t>
            </a:r>
          </a:p>
          <a:p>
            <a:r>
              <a:rPr lang="ru-RU" sz="2800" dirty="0" smtClean="0"/>
              <a:t>Согласны ли вы с тем, что муки совести — самое страшное наказание?</a:t>
            </a:r>
          </a:p>
          <a:p>
            <a:r>
              <a:rPr lang="ru-RU" sz="2800" dirty="0" smtClean="0"/>
              <a:t>Почему человеку важно найти ответ на вопрос о смысле жизни?</a:t>
            </a:r>
          </a:p>
          <a:p>
            <a:r>
              <a:rPr lang="ru-RU" sz="2800" dirty="0" smtClean="0"/>
              <a:t>Можно ли оправдать плохой поступок?</a:t>
            </a:r>
          </a:p>
          <a:p>
            <a:r>
              <a:rPr lang="ru-RU" sz="2800" dirty="0" smtClean="0"/>
              <a:t>Может ли любовь спасти заблудшую душу?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" y="0"/>
            <a:ext cx="1161288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Литературные    аргументы   к   1   разделу:</a:t>
            </a:r>
            <a:endParaRPr lang="ru-RU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«Преступление и наказание» Ф. М. Достоевский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«Евгений Онегин» А. С. Пушкин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«Моцарт и Сальери» А. С. Пушкин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«Голодные игры» С. Коллинз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«Повелитель мух» У. </a:t>
            </a:r>
            <a:r>
              <a:rPr lang="ru-RU" sz="2400" b="1" i="1" dirty="0" err="1" smtClean="0"/>
              <a:t>Голдинг</a:t>
            </a:r>
            <a:r>
              <a:rPr lang="ru-RU" sz="2400" b="1" i="1" dirty="0" smtClean="0"/>
              <a:t> 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«Старуха </a:t>
            </a:r>
            <a:r>
              <a:rPr lang="ru-RU" sz="2400" b="1" i="1" dirty="0" err="1" smtClean="0"/>
              <a:t>Изергиль</a:t>
            </a:r>
            <a:r>
              <a:rPr lang="ru-RU" sz="2400" b="1" i="1" dirty="0" smtClean="0"/>
              <a:t>» М. Горький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«451 по Фаренгейту» Р. </a:t>
            </a:r>
            <a:r>
              <a:rPr lang="ru-RU" sz="2400" b="1" i="1" dirty="0" err="1" smtClean="0"/>
              <a:t>Брэдбери</a:t>
            </a:r>
            <a:endParaRPr lang="ru-RU" sz="2400" b="1" i="1" dirty="0" smtClean="0"/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«Евгений Онегин» А. С. Пушкин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«Зеленая лампа» А. Грин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«Мастер и Маргарита» М. А. Булгаков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«Граф Монте-Кристо» А. Дюма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«Черный человек» С. Есенин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«Гранатовый браслет» А. И. Куприн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-396240"/>
            <a:ext cx="11704320" cy="1507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Раздел 2. Семья, общество, Отечество в жизни человека 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402" y="705196"/>
            <a:ext cx="11648038" cy="6152804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      </a:t>
            </a:r>
            <a:r>
              <a:rPr lang="ru-RU" sz="2400" b="1" dirty="0" smtClean="0"/>
              <a:t>Темы этого раздела нацеливают на размышление о семейных и общественных ценностях, традициях и обычаях, отношениях и влиянии общества, семьи на человека.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Возможные темы: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800" b="1" i="1" dirty="0" smtClean="0"/>
              <a:t>Почему для некоторых людей так важно общественное мнение?</a:t>
            </a:r>
          </a:p>
          <a:p>
            <a:r>
              <a:rPr lang="ru-RU" sz="2800" b="1" i="1" dirty="0" smtClean="0"/>
              <a:t>Как окружение влияет на ребёнка?</a:t>
            </a:r>
          </a:p>
          <a:p>
            <a:r>
              <a:rPr lang="ru-RU" sz="2800" b="1" i="1" dirty="0" smtClean="0"/>
              <a:t>На что готов пойти человек ради своей семьи?</a:t>
            </a:r>
          </a:p>
          <a:p>
            <a:r>
              <a:rPr lang="ru-RU" sz="2800" b="1" i="1" dirty="0" smtClean="0"/>
              <a:t>Человек должен жить для себя или на благо общества?</a:t>
            </a:r>
          </a:p>
          <a:p>
            <a:endParaRPr lang="ru-RU" sz="28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802" y="396240"/>
            <a:ext cx="9950103" cy="60544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Литературные    аргументы   ко   2   разделу: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762" y="781396"/>
            <a:ext cx="11282278" cy="6076604"/>
          </a:xfrm>
        </p:spPr>
        <p:txBody>
          <a:bodyPr/>
          <a:lstStyle/>
          <a:p>
            <a:r>
              <a:rPr lang="ru-RU" sz="3200" b="1" i="1" dirty="0" smtClean="0"/>
              <a:t>«Война и мир» Л. Н. Толстой </a:t>
            </a:r>
          </a:p>
          <a:p>
            <a:r>
              <a:rPr lang="ru-RU" sz="3200" b="1" i="1" dirty="0" smtClean="0"/>
              <a:t>«Анна Каренина» Л. Н. Толстой</a:t>
            </a:r>
          </a:p>
          <a:p>
            <a:r>
              <a:rPr lang="ru-RU" sz="3200" b="1" i="1" dirty="0" smtClean="0"/>
              <a:t>«Над пропастью во ржи» Дж. Сэлинджер</a:t>
            </a:r>
          </a:p>
          <a:p>
            <a:r>
              <a:rPr lang="ru-RU" sz="3200" b="1" i="1" dirty="0" smtClean="0"/>
              <a:t>«Герой нашего времени» М. Лермонтов</a:t>
            </a:r>
          </a:p>
          <a:p>
            <a:r>
              <a:rPr lang="ru-RU" sz="3200" b="1" i="1" dirty="0" smtClean="0"/>
              <a:t>«Горе от ума» А. С. Грибоедов</a:t>
            </a:r>
          </a:p>
          <a:p>
            <a:r>
              <a:rPr lang="ru-RU" sz="3200" b="1" i="1" smtClean="0"/>
              <a:t>«</a:t>
            </a:r>
            <a:r>
              <a:rPr lang="ru-RU" sz="3200" b="1" i="1" dirty="0" smtClean="0"/>
              <a:t>Тарас </a:t>
            </a:r>
            <a:r>
              <a:rPr lang="ru-RU" sz="3200" b="1" i="1" dirty="0" err="1" smtClean="0"/>
              <a:t>Бульба</a:t>
            </a:r>
            <a:r>
              <a:rPr lang="ru-RU" sz="3200" b="1" i="1" dirty="0" smtClean="0"/>
              <a:t>» Н. В. Гоголь</a:t>
            </a:r>
          </a:p>
          <a:p>
            <a:r>
              <a:rPr lang="ru-RU" sz="3200" b="1" i="1" dirty="0" smtClean="0"/>
              <a:t>«Капитанская дочка» А.Пушкин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842" y="-320040"/>
            <a:ext cx="9950103" cy="1507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Раздел 3. Природа и культура в жизни человека 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922" y="903316"/>
            <a:ext cx="11663278" cy="56956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400" b="1" dirty="0" smtClean="0"/>
              <a:t>Темы этого раздела нацеливают на рассуждение об искусстве и науке, о таланте, ценности творчества и научного поиска, о собственных интересах в области искусства и науки; также темы могут быть связаны с вопросами экологии и рои природы в жизни человека. </a:t>
            </a:r>
            <a:endParaRPr lang="ru-RU" b="1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Возможные темы: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Как произведения искусства могут повлиять на личность и воспитание?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Почему важно сохранять историческую память и традиционные ценности?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Согласны ли вы с мнением, что природа может существовать без человека, а человек без природы — нет?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Как достижения науки и технологий повлияли на человека и природу?</a:t>
            </a:r>
          </a:p>
          <a:p>
            <a:pPr>
              <a:lnSpc>
                <a:spcPct val="100000"/>
              </a:lnSpc>
            </a:pPr>
            <a:r>
              <a:rPr lang="ru-RU" sz="2400" b="1" i="1" dirty="0" smtClean="0"/>
              <a:t>Можно ли пренебречь природой во имя технического прогресса?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362" y="0"/>
            <a:ext cx="9950103" cy="1507376"/>
          </a:xfrm>
        </p:spPr>
        <p:txBody>
          <a:bodyPr/>
          <a:lstStyle/>
          <a:p>
            <a: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Литературные    аргументы   к   3  разделу: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842" y="1101436"/>
            <a:ext cx="9950103" cy="57565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«451 по Фаренгейту» Р. </a:t>
            </a:r>
            <a:r>
              <a:rPr lang="ru-RU" sz="2400" b="1" dirty="0" err="1" smtClean="0"/>
              <a:t>Брэдбери</a:t>
            </a:r>
            <a:endParaRPr lang="ru-RU" sz="2400" b="1" dirty="0" smtClean="0"/>
          </a:p>
          <a:p>
            <a:r>
              <a:rPr lang="ru-RU" sz="2400" b="1" dirty="0" smtClean="0"/>
              <a:t>«О дивный новый мир» О. Хаксли</a:t>
            </a:r>
          </a:p>
          <a:p>
            <a:r>
              <a:rPr lang="ru-RU" sz="2400" b="1" dirty="0" smtClean="0"/>
              <a:t>«Отцы и дети» И. С. Тургенев</a:t>
            </a:r>
          </a:p>
          <a:p>
            <a:r>
              <a:rPr lang="ru-RU" sz="2400" b="1" dirty="0" smtClean="0"/>
              <a:t>«1984» Дж. Оруэлл</a:t>
            </a:r>
          </a:p>
          <a:p>
            <a:r>
              <a:rPr lang="ru-RU" sz="2400" b="1" dirty="0" smtClean="0"/>
              <a:t>«Мы» Е. И. Замятин</a:t>
            </a:r>
          </a:p>
          <a:p>
            <a:r>
              <a:rPr lang="ru-RU" sz="2400" b="1" dirty="0" smtClean="0"/>
              <a:t>«Голодные игры» С. Коллинз</a:t>
            </a:r>
          </a:p>
          <a:p>
            <a:r>
              <a:rPr lang="ru-RU" sz="2400" b="1" dirty="0" smtClean="0"/>
              <a:t>«Повелитель мух» У. </a:t>
            </a:r>
            <a:r>
              <a:rPr lang="ru-RU" sz="2400" b="1" dirty="0" err="1" smtClean="0"/>
              <a:t>Голдинг</a:t>
            </a:r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«Прощание с Матёрой», «Уроки французского» В. Г. Распутин</a:t>
            </a:r>
          </a:p>
          <a:p>
            <a:r>
              <a:rPr lang="ru-RU" sz="2400" b="1" dirty="0" smtClean="0"/>
              <a:t>«Цветы для </a:t>
            </a:r>
            <a:r>
              <a:rPr lang="ru-RU" sz="2400" b="1" dirty="0" err="1" smtClean="0"/>
              <a:t>Элджернона</a:t>
            </a:r>
            <a:r>
              <a:rPr lang="ru-RU" sz="2400" b="1" dirty="0" smtClean="0"/>
              <a:t>» </a:t>
            </a:r>
            <a:r>
              <a:rPr lang="ru-RU" sz="2400" b="1" dirty="0" err="1" smtClean="0"/>
              <a:t>Дэниел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Киз</a:t>
            </a:r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402" y="-753688"/>
            <a:ext cx="9950103" cy="1507376"/>
          </a:xfrm>
        </p:spPr>
        <p:txBody>
          <a:bodyPr/>
          <a:lstStyle/>
          <a:p>
            <a:pPr algn="ctr"/>
            <a:r>
              <a:rPr lang="ru-RU" dirty="0" smtClean="0"/>
              <a:t>Информационные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5922" y="918556"/>
            <a:ext cx="9950103" cy="5497484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https://blog.maximumtest.ru/post/itogovoe-sochinenie-2022.html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https://100ballnik.com/%D0%B8%D0%B7%D0%BC%D0%B5%D0%BD%D0%B5%D0%BD%D0%B8%D1%8F-%D0%B2-%D0%B8%D1%82%D0%BE%D0%B3%D0%BE%D0%B2%D0%BE%D0%BC-%D1%81%D0%BE%D1%87%D0%B8%D0%BD%D0%B5%D0%BD%D0%B8%D0%B8-2022-2023-%D0%B4%D0%BB%D1%8F/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https://co8a.ru/35795/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" y="-548640"/>
            <a:ext cx="11292840" cy="150737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2022/23 учебном году на экзамене будут только те темы, которые уже использовались в прошлые годы (в закрытом банке ФИПИ их более полутора тысяч)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" y="1005840"/>
            <a:ext cx="11673840" cy="5852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1. Духовно-нравственные ориентиры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1.1. Внутренний мир человека и его личностные качества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1.2. Отношение человека к другому человеку (окружению), нравственные идеалы и выбор между добром и злом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1.3. Познание человеком самого себя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1.4. Свобода человека и ее ограничения</a:t>
            </a:r>
            <a:endParaRPr lang="ru-RU" sz="2400" dirty="0" smtClean="0"/>
          </a:p>
          <a:p>
            <a:pPr>
              <a:lnSpc>
                <a:spcPct val="100000"/>
              </a:lnSpc>
            </a:pPr>
            <a:r>
              <a:rPr lang="ru-RU" sz="2400" b="1" dirty="0" smtClean="0"/>
              <a:t>2. Семья, общество, Отечество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2.1. Семья, род; семейные ценности и традиции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2.2. Человек и общество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2.3. Родина, государство, гражданская позиция человека</a:t>
            </a:r>
            <a:endParaRPr lang="ru-RU" sz="2400" dirty="0" smtClean="0"/>
          </a:p>
          <a:p>
            <a:pPr>
              <a:lnSpc>
                <a:spcPct val="100000"/>
              </a:lnSpc>
            </a:pPr>
            <a:r>
              <a:rPr lang="ru-RU" sz="2400" b="1" dirty="0" smtClean="0"/>
              <a:t>3. Природа и культура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3.1. Природа и человек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3.2. Наука и человек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3.3. Искусство и человек</a:t>
            </a:r>
            <a:endParaRPr lang="ru-RU" sz="2400" dirty="0" smtClean="0"/>
          </a:p>
          <a:p>
            <a:pPr>
              <a:lnSpc>
                <a:spcPct val="10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-753688"/>
            <a:ext cx="11612880" cy="15073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Комментарии к разделам тем итогового сочинения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1000" y="1005840"/>
            <a:ext cx="11811000" cy="565404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400" b="1" dirty="0" smtClean="0"/>
              <a:t>Раздел 1. Духовно-нравственные ориентиры в жизни человека</a:t>
            </a:r>
            <a:endParaRPr lang="ru-RU" sz="2400" dirty="0" smtClean="0"/>
          </a:p>
          <a:p>
            <a:pPr fontAlgn="base">
              <a:buNone/>
            </a:pPr>
            <a:r>
              <a:rPr lang="ru-RU" sz="2400" b="1" dirty="0" smtClean="0"/>
              <a:t>Темы этого раздела: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→ связаны с вопросами, которые человек задаёт себе сам, в том числе в ситуации нравственного выбора;</a:t>
            </a:r>
            <a:br>
              <a:rPr lang="ru-RU" sz="2400" dirty="0" smtClean="0"/>
            </a:br>
            <a:r>
              <a:rPr lang="ru-RU" sz="2400" dirty="0" smtClean="0"/>
              <a:t>→ нацеливают на рассуждение о нравственных идеалах и моральных нормах, сиюминутном и вечном, добре и зле, о свободе и ответственности;</a:t>
            </a:r>
            <a:br>
              <a:rPr lang="ru-RU" sz="2400" dirty="0" smtClean="0"/>
            </a:br>
            <a:r>
              <a:rPr lang="ru-RU" sz="2400" dirty="0" smtClean="0"/>
              <a:t>→ касаются размышлений о смысле жизни, гуманном и антигуманном поступках, их мотивах, причинах внутреннего разлада и об угрызениях совести;</a:t>
            </a:r>
            <a:br>
              <a:rPr lang="ru-RU" sz="2400" dirty="0" smtClean="0"/>
            </a:br>
            <a:r>
              <a:rPr lang="ru-RU" sz="2400" dirty="0" smtClean="0"/>
              <a:t>→ позволяют задуматься об образе жизни человека, о выборе им жизненного пути, значимой цели и средствах её достижения, любви и дружбе;</a:t>
            </a:r>
            <a:br>
              <a:rPr lang="ru-RU" sz="2400" dirty="0" smtClean="0"/>
            </a:br>
            <a:r>
              <a:rPr lang="ru-RU" sz="2400" dirty="0" smtClean="0"/>
              <a:t>→ побуждают к самоанализу, осмыслению опыта других людей (или поступков литературных героев), стремящихся понять себя.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9642" y="217516"/>
            <a:ext cx="11693758" cy="6640484"/>
          </a:xfrm>
        </p:spPr>
        <p:txBody>
          <a:bodyPr/>
          <a:lstStyle/>
          <a:p>
            <a:pPr fontAlgn="base">
              <a:buNone/>
            </a:pPr>
            <a:r>
              <a:rPr lang="ru-RU" sz="2400" b="1" dirty="0" smtClean="0"/>
              <a:t>Раздел 2. Семья, общество, Отечество в жизни человека</a:t>
            </a:r>
            <a:endParaRPr lang="ru-RU" sz="2400" dirty="0" smtClean="0"/>
          </a:p>
          <a:p>
            <a:pPr fontAlgn="base">
              <a:buNone/>
            </a:pPr>
            <a:r>
              <a:rPr lang="ru-RU" sz="2400" b="1" dirty="0" smtClean="0"/>
              <a:t>Темы этого раздела: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→ связаны со взглядом на человека как представителя семьи, социума, народа, поколения, эпохи;</a:t>
            </a:r>
            <a:br>
              <a:rPr lang="ru-RU" sz="2400" dirty="0" smtClean="0"/>
            </a:br>
            <a:r>
              <a:rPr lang="ru-RU" sz="2400" dirty="0" smtClean="0"/>
              <a:t>→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  <a:br>
              <a:rPr lang="ru-RU" sz="2400" dirty="0" smtClean="0"/>
            </a:br>
            <a:r>
              <a:rPr lang="ru-RU" sz="2400" dirty="0" smtClean="0"/>
              <a:t>→ касаются вопросов исторического времени, гражданских идеалов, важности сохранения исторической памяти, роли личности в истории;</a:t>
            </a:r>
            <a:br>
              <a:rPr lang="ru-RU" sz="2400" dirty="0" smtClean="0"/>
            </a:br>
            <a:r>
              <a:rPr lang="ru-RU" sz="2400" dirty="0" smtClean="0"/>
              <a:t>→ позволяют задуматься о славе и бесславии, личном и общественном, своём вкладе в общественный прогресс;</a:t>
            </a:r>
            <a:br>
              <a:rPr lang="ru-RU" sz="2400" dirty="0" smtClean="0"/>
            </a:br>
            <a:r>
              <a:rPr lang="ru-RU" sz="2400" dirty="0" smtClean="0"/>
              <a:t>→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74320" y="213360"/>
            <a:ext cx="11917680" cy="6644640"/>
          </a:xfrm>
        </p:spPr>
        <p:txBody>
          <a:bodyPr/>
          <a:lstStyle/>
          <a:p>
            <a:pPr fontAlgn="base">
              <a:buNone/>
            </a:pPr>
            <a:r>
              <a:rPr lang="ru-RU" sz="2400" b="1" dirty="0" smtClean="0"/>
              <a:t>Раздел 3. Природа и культура в жизни человека</a:t>
            </a:r>
            <a:endParaRPr lang="ru-RU" sz="2400" dirty="0" smtClean="0"/>
          </a:p>
          <a:p>
            <a:pPr fontAlgn="base">
              <a:buNone/>
            </a:pPr>
            <a:r>
              <a:rPr lang="ru-RU" sz="2400" b="1" dirty="0" smtClean="0"/>
              <a:t>Темы этого раздела: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→ связаны с философскими, социальными, этическими, эстетическими проблемами, вопросами экологии;</a:t>
            </a:r>
            <a:br>
              <a:rPr lang="ru-RU" sz="2400" dirty="0" smtClean="0"/>
            </a:br>
            <a:r>
              <a:rPr lang="ru-RU" sz="2400" dirty="0" smtClean="0"/>
              <a:t>→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</a:t>
            </a:r>
            <a:br>
              <a:rPr lang="ru-RU" sz="2400" dirty="0" smtClean="0"/>
            </a:br>
            <a:r>
              <a:rPr lang="ru-RU" sz="2400" dirty="0" smtClean="0"/>
              <a:t>→ 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  <a:br>
              <a:rPr lang="ru-RU" sz="2400" dirty="0" smtClean="0"/>
            </a:br>
            <a:r>
              <a:rPr lang="ru-RU" sz="2400" dirty="0" smtClean="0"/>
              <a:t>→ позволяют осмысливать роль культуры в жизни человека, важность исторической памяти, сохранения традиционных ценностей;</a:t>
            </a:r>
            <a:br>
              <a:rPr lang="ru-RU" sz="2400" dirty="0" smtClean="0"/>
            </a:br>
            <a:r>
              <a:rPr lang="ru-RU" sz="2400" dirty="0" smtClean="0"/>
              <a:t>→ побуждают задуматься о взаимодействии человека и природы, направлениях развития культуры, влиянии искусства и новых технологий на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/>
          <a:srcRect b="124" r="29"/>
          <a:stretch>
            <a:fillRect/>
          </a:stretch>
        </p:blipFill>
        <p:spPr bwMode="auto">
          <a:xfrm>
            <a:off x="168550" y="289560"/>
            <a:ext cx="11782340" cy="629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79DB3-88DF-A3EA-AD21-57A27410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163482"/>
            <a:ext cx="9950103" cy="150737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Требования, критерии оценки и правила написания итогового сочинения не поменялись </a:t>
            </a:r>
          </a:p>
          <a:p>
            <a:pPr algn="just">
              <a:buNone/>
            </a:pPr>
            <a:r>
              <a:rPr lang="ru-RU" sz="3200" b="1" i="1" dirty="0" smtClean="0"/>
              <a:t>         Подготовка к сочинению проверяет общую эрудицию, развитие речи, глубину мысли и, конечно, грамотность. </a:t>
            </a:r>
          </a:p>
          <a:p>
            <a:pPr algn="just">
              <a:buNone/>
            </a:pPr>
            <a:r>
              <a:rPr lang="ru-RU" sz="3200" b="1" i="1" dirty="0" smtClean="0"/>
              <a:t>         Это значит, что готовиться исключительно по темам сочинения будет недостаточно для действительно хорошего результата. </a:t>
            </a:r>
          </a:p>
          <a:p>
            <a:pPr algn="just">
              <a:buNone/>
            </a:pPr>
            <a:r>
              <a:rPr lang="ru-RU" sz="3200" b="1" i="1" dirty="0" smtClean="0"/>
              <a:t>         Вам необходимо погрузиться в систему подготовки по русскому в целом: больше писать тексты на разные темы, общаться с начитанными людьми и прокачивать знание грамматики и культуры речи.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67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42" y="0"/>
            <a:ext cx="9950103" cy="15073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правила написания и критерии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82040"/>
            <a:ext cx="11689080" cy="577596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Итоговое сочинение</a:t>
            </a:r>
            <a:r>
              <a:rPr lang="ru-RU" sz="2800" b="1" dirty="0" smtClean="0">
                <a:solidFill>
                  <a:srgbClr val="C00000"/>
                </a:solidFill>
              </a:rPr>
              <a:t> в 2022 году </a:t>
            </a:r>
            <a:r>
              <a:rPr lang="ru-RU" sz="2800" dirty="0" smtClean="0">
                <a:solidFill>
                  <a:srgbClr val="C00000"/>
                </a:solidFill>
              </a:rPr>
              <a:t>пройдёт</a:t>
            </a:r>
            <a:r>
              <a:rPr lang="ru-RU" sz="2800" b="1" dirty="0" smtClean="0">
                <a:solidFill>
                  <a:srgbClr val="C00000"/>
                </a:solidFill>
              </a:rPr>
              <a:t> 7 декабря.</a:t>
            </a:r>
            <a:r>
              <a:rPr lang="ru-RU" sz="2800" dirty="0" smtClean="0"/>
              <a:t> Вам предстоит за </a:t>
            </a:r>
            <a:r>
              <a:rPr lang="ru-RU" sz="2800" b="1" dirty="0" smtClean="0">
                <a:solidFill>
                  <a:srgbClr val="C00000"/>
                </a:solidFill>
              </a:rPr>
              <a:t>3 часа 55 минут</a:t>
            </a:r>
            <a:r>
              <a:rPr lang="ru-RU" sz="2800" dirty="0" smtClean="0"/>
              <a:t> написать развёрнутое, структурное и аргументированное сочинение по одной из выбранных тем.</a:t>
            </a:r>
          </a:p>
          <a:p>
            <a:r>
              <a:rPr lang="ru-RU" sz="2800" dirty="0" smtClean="0"/>
              <a:t>Объём </a:t>
            </a:r>
            <a:r>
              <a:rPr lang="ru-RU" sz="2800" dirty="0" smtClean="0"/>
              <a:t>– </a:t>
            </a:r>
            <a:r>
              <a:rPr lang="ru-RU" sz="2800" b="1" dirty="0" smtClean="0">
                <a:solidFill>
                  <a:srgbClr val="C00000"/>
                </a:solidFill>
              </a:rPr>
              <a:t> не меньше </a:t>
            </a:r>
            <a:r>
              <a:rPr lang="ru-RU" sz="2800" b="1" dirty="0" smtClean="0">
                <a:solidFill>
                  <a:srgbClr val="C00000"/>
                </a:solidFill>
              </a:rPr>
              <a:t>250 </a:t>
            </a:r>
            <a:r>
              <a:rPr lang="ru-RU" sz="2800" b="1" dirty="0" smtClean="0">
                <a:solidFill>
                  <a:srgbClr val="C00000"/>
                </a:solidFill>
              </a:rPr>
              <a:t>слов</a:t>
            </a:r>
            <a:r>
              <a:rPr lang="ru-RU" sz="2800" dirty="0" smtClean="0"/>
              <a:t> (иначе незачёт</a:t>
            </a:r>
            <a:r>
              <a:rPr lang="ru-RU" sz="2800" dirty="0" smtClean="0"/>
              <a:t>!). </a:t>
            </a:r>
            <a:r>
              <a:rPr lang="ru-RU" sz="2800" smtClean="0"/>
              <a:t>Рекомендуемый объём – </a:t>
            </a:r>
            <a:r>
              <a:rPr lang="ru-RU" sz="2800" b="1" smtClean="0">
                <a:solidFill>
                  <a:srgbClr val="C00000"/>
                </a:solidFill>
              </a:rPr>
              <a:t> не меньше </a:t>
            </a:r>
            <a:r>
              <a:rPr lang="ru-RU" sz="2800" b="1" smtClean="0">
                <a:solidFill>
                  <a:srgbClr val="C00000"/>
                </a:solidFill>
              </a:rPr>
              <a:t>350 </a:t>
            </a:r>
            <a:r>
              <a:rPr lang="ru-RU" sz="2800" b="1" smtClean="0">
                <a:solidFill>
                  <a:srgbClr val="C00000"/>
                </a:solidFill>
              </a:rPr>
              <a:t>слов!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Сочинение должно быть написано </a:t>
            </a:r>
            <a:r>
              <a:rPr lang="ru-RU" sz="2800" b="1" dirty="0" smtClean="0"/>
              <a:t>самостоятельно</a:t>
            </a:r>
            <a:r>
              <a:rPr lang="ru-RU" sz="2800" dirty="0" smtClean="0"/>
              <a:t>, не допускается списывание</a:t>
            </a:r>
          </a:p>
          <a:p>
            <a:r>
              <a:rPr lang="ru-RU" sz="2800" dirty="0" smtClean="0"/>
              <a:t>По структуре итоговое сочинение 2022 сильно отличается от сочинения ЕГЭ. Комплект из шести тем вы получите только за 15 минут до экзамена, заранее известны только разделы и подразделы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762" y="0"/>
            <a:ext cx="9950103" cy="150737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Итоговое сочинение 2022-2023: критерии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" y="975360"/>
            <a:ext cx="11734800" cy="4965470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2400" b="1" i="1" dirty="0" smtClean="0"/>
              <a:t>Сочинение оценивается по пяти критериям, по каждому можно получить или «зачет», или незачет. Первые два критерия самые важные: если не получить по ним «зачет», экзамен провален. Для того, </a:t>
            </a:r>
            <a:r>
              <a:rPr lang="ru-RU" sz="2400" b="1" i="1" dirty="0" smtClean="0">
                <a:solidFill>
                  <a:srgbClr val="C00000"/>
                </a:solidFill>
              </a:rPr>
              <a:t>чтобы получить «зачет» за сочинение в целом</a:t>
            </a:r>
            <a:r>
              <a:rPr lang="ru-RU" sz="2400" b="1" i="1" dirty="0" smtClean="0"/>
              <a:t>, нужно получить «зачет» </a:t>
            </a:r>
            <a:r>
              <a:rPr lang="ru-RU" sz="2400" b="1" i="1" dirty="0" smtClean="0">
                <a:solidFill>
                  <a:srgbClr val="C00000"/>
                </a:solidFill>
              </a:rPr>
              <a:t>за два первых критерия +</a:t>
            </a:r>
            <a:r>
              <a:rPr lang="ru-RU" sz="2400" b="1" i="1" dirty="0" smtClean="0"/>
              <a:t> за ещё </a:t>
            </a:r>
            <a:r>
              <a:rPr lang="ru-RU" sz="2400" b="1" i="1" dirty="0" smtClean="0">
                <a:solidFill>
                  <a:srgbClr val="C00000"/>
                </a:solidFill>
              </a:rPr>
              <a:t>хотя бы один из остальных</a:t>
            </a:r>
            <a:r>
              <a:rPr lang="ru-RU" sz="2400" b="1" i="1" dirty="0" smtClean="0"/>
              <a:t>.</a:t>
            </a:r>
          </a:p>
          <a:p>
            <a:pPr>
              <a:buNone/>
            </a:pPr>
            <a:endPara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Соответствие теме</a:t>
            </a:r>
          </a:p>
          <a:p>
            <a:pPr>
              <a:buNone/>
            </a:pPr>
            <a:r>
              <a:rPr lang="ru-RU" sz="2400" dirty="0" smtClean="0"/>
              <a:t>Самое важное — не уходить от темы, соотнести доказательство и вывод с тезисом, не подменять понятия.</a:t>
            </a:r>
          </a:p>
          <a:p>
            <a:endParaRPr lang="ru-RU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8E3E2"/>
      </a:lt2>
      <a:accent1>
        <a:srgbClr val="7BA9B5"/>
      </a:accent1>
      <a:accent2>
        <a:srgbClr val="76ADA1"/>
      </a:accent2>
      <a:accent3>
        <a:srgbClr val="81AB90"/>
      </a:accent3>
      <a:accent4>
        <a:srgbClr val="79AD76"/>
      </a:accent4>
      <a:accent5>
        <a:srgbClr val="92A87F"/>
      </a:accent5>
      <a:accent6>
        <a:srgbClr val="9FA571"/>
      </a:accent6>
      <a:hlink>
        <a:srgbClr val="AC746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742</Words>
  <Application>Microsoft Office PowerPoint</Application>
  <PresentationFormat>Произвольный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BlocksVTI</vt:lpstr>
      <vt:lpstr>Слайд 1</vt:lpstr>
      <vt:lpstr>В 2022/23 учебном году на экзамене будут только те темы, которые уже использовались в прошлые годы (в закрытом банке ФИПИ их более полутора тысяч)</vt:lpstr>
      <vt:lpstr>Комментарии к разделам тем итогового сочинения</vt:lpstr>
      <vt:lpstr>Слайд 4</vt:lpstr>
      <vt:lpstr>Слайд 5</vt:lpstr>
      <vt:lpstr>Слайд 6</vt:lpstr>
      <vt:lpstr> </vt:lpstr>
      <vt:lpstr>Основные правила написания и критерии </vt:lpstr>
      <vt:lpstr>Итоговое сочинение 2022-2023: критерии </vt:lpstr>
      <vt:lpstr>Итоговое сочинение 2022-2023: критерии </vt:lpstr>
      <vt:lpstr>Итоговое сочинение 2022-2023: критерии</vt:lpstr>
      <vt:lpstr>Раздел 1. Духовно-нравственные ориентиры в жизни человека</vt:lpstr>
      <vt:lpstr>Слайд 13</vt:lpstr>
      <vt:lpstr>Раздел 2. Семья, общество, Отечество в жизни человека  </vt:lpstr>
      <vt:lpstr>Литературные    аргументы   ко   2   разделу: </vt:lpstr>
      <vt:lpstr>Раздел 3. Природа и культура в жизни человека  </vt:lpstr>
      <vt:lpstr>Литературные    аргументы   к   3  разделу: </vt:lpstr>
      <vt:lpstr>Информационные источники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 Янович Грунт</dc:title>
  <dc:creator>Alexey Shklyaev</dc:creator>
  <cp:lastModifiedBy>Дом</cp:lastModifiedBy>
  <cp:revision>6</cp:revision>
  <dcterms:created xsi:type="dcterms:W3CDTF">2022-05-08T16:14:35Z</dcterms:created>
  <dcterms:modified xsi:type="dcterms:W3CDTF">2022-08-12T23:09:15Z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179108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