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0BA5A028-B51C-413F-9709-6B16CD885E8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5CDF88D-8907-4FF9-981E-7D998846EB56}" type="slidenum">
              <a:rPr lang="ru-RU"/>
              <a:pPr/>
              <a:t>1</a:t>
            </a:fld>
            <a:endParaRPr lang="ru-RU"/>
          </a:p>
        </p:txBody>
      </p:sp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E92641E-37D3-4E74-A963-58BF3BEAA414}" type="slidenum">
              <a:rPr lang="ru-RU"/>
              <a:pPr/>
              <a:t>10</a:t>
            </a:fld>
            <a:endParaRPr lang="ru-RU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D7AF8DF-BC46-402E-B109-2474DF63EAD4}" type="slidenum">
              <a:rPr lang="ru-RU"/>
              <a:pPr/>
              <a:t>11</a:t>
            </a:fld>
            <a:endParaRPr lang="ru-RU"/>
          </a:p>
        </p:txBody>
      </p:sp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87B33A2-87FB-45BB-B26E-7C4A0628B61A}" type="slidenum">
              <a:rPr lang="ru-RU"/>
              <a:pPr/>
              <a:t>2</a:t>
            </a:fld>
            <a:endParaRPr lang="ru-RU"/>
          </a:p>
        </p:txBody>
      </p:sp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01B38BA-CE13-4C3B-A8DA-C95EDFC72641}" type="slidenum">
              <a:rPr lang="ru-RU"/>
              <a:pPr/>
              <a:t>3</a:t>
            </a:fld>
            <a:endParaRPr lang="ru-RU"/>
          </a:p>
        </p:txBody>
      </p:sp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AE33617-44C2-48CC-9E38-F6939C1091ED}" type="slidenum">
              <a:rPr lang="ru-RU"/>
              <a:pPr/>
              <a:t>4</a:t>
            </a:fld>
            <a:endParaRPr lang="ru-RU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B395E5-FCB3-4C6D-B0DB-543D103B0C3F}" type="slidenum">
              <a:rPr lang="ru-RU"/>
              <a:pPr/>
              <a:t>5</a:t>
            </a:fld>
            <a:endParaRPr lang="ru-RU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2E13A70-5A8D-4407-BBA3-3B6549C593FC}" type="slidenum">
              <a:rPr lang="ru-RU"/>
              <a:pPr/>
              <a:t>6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967A7A2-EB70-4292-BAE3-1593D81B7C2A}" type="slidenum">
              <a:rPr lang="ru-RU"/>
              <a:pPr/>
              <a:t>7</a:t>
            </a:fld>
            <a:endParaRPr lang="ru-RU"/>
          </a:p>
        </p:txBody>
      </p:sp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3A47E99-FF62-4358-B470-CCA346BDC383}" type="slidenum">
              <a:rPr lang="ru-RU"/>
              <a:pPr/>
              <a:t>8</a:t>
            </a:fld>
            <a:endParaRPr lang="ru-RU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95B872-A52B-4941-A14B-5F7DCF2FDB5A}" type="slidenum">
              <a:rPr lang="ru-RU"/>
              <a:pPr/>
              <a:t>9</a:t>
            </a:fld>
            <a:endParaRPr lang="ru-RU"/>
          </a:p>
        </p:txBody>
      </p:sp>
      <p:sp>
        <p:nvSpPr>
          <p:cNvPr id="235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32CD66D-2DC5-44C7-A1B5-125D635B3E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3A31262-E567-4216-A0D7-34204B59EA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E142520-2A05-4E49-B9A4-3E71C1A63C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fld id="{F88477E8-FFD1-4CBD-A638-466D008E71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380E544-7E0F-4641-A260-E750EBCB62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6FE53EE-759E-4E00-8FA4-9B93FC57DF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105E7FB-20DB-4A48-9429-4A6770E314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007702E-89A4-40AC-95FB-C70E14320F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33D8D1-D0DC-47DE-8ED0-210A03BA2A2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9ED9A91-3E86-4549-8F2C-7AF992D556E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6133DEB-2F4B-41A1-A2FD-F6976FCFAD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177A057-E456-4277-9ACD-63F4D94A4F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DFC9163-4014-4F4A-B30C-842E9FC3E3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DEFA0C3-FD8B-427A-85D9-A4483CB4C3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447B3AA-7482-45AA-A5D0-002857D0A0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9D88189-F436-42B6-B220-FD5D2874E6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7D2EE50-CEA0-4DFF-B40D-4496D00AE26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E83F727-65C6-430A-94F8-89EF76DBE9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63AACBC-861F-4849-8FC0-6E385E9753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33E9862-3E01-4F5D-B12B-FB94D19D83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5D60491-AF50-4C17-BAC0-9FD97292AC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5D8008F-A34A-419E-AE28-D7B84D4C35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14.4.17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5B92475-2E5B-4127-A265-59B28FDB5E7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ru-RU"/>
              <a:t>14.4.17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BDE199B4-C003-4565-8E9D-326D8AAE940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структуры щелкните мышью</a:t>
            </a:r>
          </a:p>
          <a:p>
            <a:pPr lvl="1"/>
            <a:r>
              <a:rPr lang="ru-RU" smtClean="0"/>
              <a:t>Второй уровень структуры</a:t>
            </a:r>
          </a:p>
          <a:p>
            <a:pPr lvl="2"/>
            <a:r>
              <a:rPr lang="ru-RU" smtClean="0"/>
              <a:t>Третий уровень структуры</a:t>
            </a:r>
          </a:p>
          <a:p>
            <a:pPr lvl="3"/>
            <a:r>
              <a:rPr lang="ru-RU" smtClean="0"/>
              <a:t>Четвёртый уровень структуры</a:t>
            </a:r>
          </a:p>
          <a:p>
            <a:pPr lvl="4"/>
            <a:r>
              <a:rPr lang="ru-RU" smtClean="0"/>
              <a:t>Пятый уровень структуры</a:t>
            </a:r>
          </a:p>
          <a:p>
            <a:pPr lvl="4"/>
            <a:r>
              <a:rPr lang="ru-RU" smtClean="0"/>
              <a:t>Шестой уровень структуры</a:t>
            </a:r>
          </a:p>
          <a:p>
            <a:pPr lvl="4"/>
            <a:r>
              <a:rPr lang="ru-RU" smtClean="0"/>
              <a:t>Седьмой уровень структуры</a:t>
            </a:r>
          </a:p>
          <a:p>
            <a:pPr lvl="4"/>
            <a:r>
              <a:rPr lang="ru-RU" smtClean="0"/>
              <a:t>Восьмой уровень структуры</a:t>
            </a:r>
          </a:p>
          <a:p>
            <a:pPr lvl="4"/>
            <a:r>
              <a:rPr 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72" r:id="rId12"/>
  </p:sldLayoutIdLst>
  <p:hf sldNum="0" hdr="0" ftr="0"/>
  <p:txStyles>
    <p:titleStyle>
      <a:lvl1pPr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2pPr>
      <a:lvl3pPr marL="11430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3pPr>
      <a:lvl4pPr marL="16002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4pPr>
      <a:lvl5pPr marL="20574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5pPr>
      <a:lvl6pPr marL="25146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6pPr>
      <a:lvl7pPr marL="29718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7pPr>
      <a:lvl8pPr marL="34290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8pPr>
      <a:lvl9pPr marL="3886200" indent="-228600" algn="l" defTabSz="449263" rtl="0" eaLnBrk="1" fontAlgn="base" hangingPunct="1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0"/>
            <a:r>
              <a:rPr lang="en-GB" smtClean="0"/>
              <a:t>Девятый уровень структурыОбразец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ru-RU"/>
              <a:t>14.4.17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380831A2-E841-467C-93AA-48804FCA63E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2pPr>
      <a:lvl3pPr marL="11430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3pPr>
      <a:lvl4pPr marL="16002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4pPr>
      <a:lvl5pPr marL="20574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5pPr>
      <a:lvl6pPr marL="25146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6pPr>
      <a:lvl7pPr marL="29718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7pPr>
      <a:lvl8pPr marL="34290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8pPr>
      <a:lvl9pPr marL="3886200" indent="-228600" algn="l" defTabSz="449263" rtl="0" fontAlgn="base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Georgia" charset="0"/>
          <a:ea typeface="Microsoft YaHei" charset="-122"/>
        </a:defRPr>
      </a:lvl9pPr>
    </p:titleStyle>
    <p:bodyStyle>
      <a:lvl1pPr marL="342900" indent="-342900" algn="l" defTabSz="449263" rtl="0" fontAlgn="base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C&#1093;&#1077;&#1084;&#1072;%20&#1087;&#1083;&#1072;&#1085;&#1080;&#1088;&#1086;&#1074;&#1072;&#1085;&#1080;&#1103;.doc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4" Type="http://schemas.openxmlformats.org/officeDocument/2006/relationships/hyperlink" Target="&#1040;&#1085;&#1072;&#1083;&#1080;&#1079;%20&#1088;&#1077;&#1079;&#1091;&#1083;&#1100;&#1090;&#1072;&#1090;&#1086;&#1074;.doc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050;&#1086;&#1085;&#1089;&#1087;&#1077;&#1082;&#1090;%20&#1091;&#1088;&#1086;&#1082;&#1072;.doc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84213" y="1052513"/>
            <a:ext cx="7775575" cy="1800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95288" y="792163"/>
            <a:ext cx="8353425" cy="2101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solidFill>
                  <a:srgbClr val="000000"/>
                </a:solidFill>
                <a:latin typeface="Century" pitchFamily="16" charset="0"/>
              </a:rPr>
              <a:t>Практика использования Lesson Study на уроке литературы в 6 классе</a:t>
            </a: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916238" y="3644900"/>
            <a:ext cx="6048375" cy="28336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>
            <a:spAutoFit/>
          </a:bodyPr>
          <a:lstStyle/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 b="1">
                <a:solidFill>
                  <a:srgbClr val="000000"/>
                </a:solidFill>
                <a:latin typeface="Georgia" charset="0"/>
              </a:rPr>
              <a:t>                               </a:t>
            </a:r>
            <a:r>
              <a:rPr lang="ru-RU">
                <a:solidFill>
                  <a:srgbClr val="000000"/>
                </a:solidFill>
                <a:latin typeface="Georgia" charset="0"/>
              </a:rPr>
              <a:t>Авторы- составители: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>
                <a:solidFill>
                  <a:srgbClr val="000000"/>
                </a:solidFill>
                <a:latin typeface="Georgia" charset="0"/>
              </a:rPr>
              <a:t>                                           Камкина И.Н.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>
                <a:solidFill>
                  <a:srgbClr val="000000"/>
                </a:solidFill>
                <a:latin typeface="Georgia" charset="0"/>
              </a:rPr>
              <a:t>                                           Меньшуткина  Е.И.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>
                <a:solidFill>
                  <a:srgbClr val="000000"/>
                </a:solidFill>
                <a:latin typeface="Georgia" charset="0"/>
              </a:rPr>
              <a:t>                                           Махова И.В.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>
                <a:solidFill>
                  <a:srgbClr val="000000"/>
                </a:solidFill>
                <a:latin typeface="Georgia" charset="0"/>
              </a:rPr>
              <a:t>                                           Жукова О.А.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>
                <a:solidFill>
                  <a:srgbClr val="000000"/>
                </a:solidFill>
                <a:latin typeface="Georgia" charset="0"/>
              </a:rPr>
              <a:t>                                            Литвинова Е.А.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>
                <a:solidFill>
                  <a:srgbClr val="000000"/>
                </a:solidFill>
                <a:latin typeface="Georgia" charset="0"/>
              </a:rPr>
              <a:t>                                           Попова Л.Н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>
                <a:solidFill>
                  <a:srgbClr val="000000"/>
                </a:solidFill>
                <a:latin typeface="Georgia" charset="0"/>
              </a:rPr>
              <a:t> учителей МОУ «Средняя школа № 40»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>
                <a:solidFill>
                  <a:srgbClr val="000000"/>
                </a:solidFill>
                <a:latin typeface="Georgia" charset="0"/>
              </a:rPr>
              <a:t>          г. Ярославль</a:t>
            </a:r>
          </a:p>
          <a:p>
            <a:pPr algn="just"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ru-RU">
                <a:solidFill>
                  <a:srgbClr val="000000"/>
                </a:solidFill>
                <a:latin typeface="Georgia" charset="0"/>
              </a:rPr>
              <a:t>                2017 год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1196975"/>
            <a:ext cx="8002587" cy="220663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latin typeface="Century" pitchFamily="16" charset="0"/>
              </a:rPr>
              <a:t>Результаты использования Lesson Study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11188" y="2708275"/>
            <a:ext cx="8074025" cy="34163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  <a:hlinkClick r:id="rId3" action="ppaction://hlinkfile"/>
              </a:rPr>
              <a:t>Схема</a:t>
            </a: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 планирования и наблюдения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  <a:hlinkClick r:id="rId4" action="ppaction://hlinkfile"/>
              </a:rPr>
              <a:t>Рекомендации</a:t>
            </a: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 по итогам обсуждения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684213" y="2492375"/>
            <a:ext cx="8002587" cy="3632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solidFill>
                  <a:srgbClr val="000000"/>
                </a:solidFill>
                <a:latin typeface="Century" pitchFamily="16" charset="0"/>
              </a:rPr>
              <a:t>Спасибо за внимание!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1570037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>
                <a:latin typeface="Century" pitchFamily="16" charset="0"/>
              </a:rPr>
              <a:t>Где проводилось Lesson Study? 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На уроке литературы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в 6 классе 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по теме </a:t>
            </a:r>
            <a:endParaRPr lang="ru-RU" sz="3200" b="1" dirty="0" smtClean="0">
              <a:solidFill>
                <a:srgbClr val="000000"/>
              </a:solidFill>
              <a:latin typeface="Century" pitchFamily="16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Century" pitchFamily="16" charset="0"/>
                <a:hlinkClick r:id="rId3" action="ppaction://hlinkfile"/>
              </a:rPr>
              <a:t>(проект урока)</a:t>
            </a:r>
            <a:endParaRPr lang="ru-RU" sz="3200" b="1" dirty="0">
              <a:solidFill>
                <a:srgbClr val="FF0000"/>
              </a:solidFill>
              <a:latin typeface="Century" pitchFamily="16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О.Генри «Пока ждет автомобиль»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285729"/>
            <a:ext cx="8002587" cy="1847872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600" b="1" dirty="0">
                <a:latin typeface="Century" pitchFamily="16" charset="0"/>
              </a:rPr>
              <a:t>Кем проводилось образовательное </a:t>
            </a:r>
            <a:r>
              <a:rPr lang="ru-RU" sz="3600" b="1" dirty="0" err="1">
                <a:latin typeface="Century" pitchFamily="16" charset="0"/>
              </a:rPr>
              <a:t>со-бытие</a:t>
            </a:r>
            <a:r>
              <a:rPr lang="ru-RU" sz="3600" b="1" dirty="0">
                <a:latin typeface="Century" pitchFamily="16" charset="0"/>
              </a:rPr>
              <a:t> и </a:t>
            </a:r>
            <a:r>
              <a:rPr lang="ru-RU" sz="3600" b="1" dirty="0" err="1">
                <a:latin typeface="Century" pitchFamily="16" charset="0"/>
              </a:rPr>
              <a:t>Lesson</a:t>
            </a:r>
            <a:r>
              <a:rPr lang="ru-RU" sz="3600" b="1" dirty="0">
                <a:latin typeface="Century" pitchFamily="16" charset="0"/>
              </a:rPr>
              <a:t> </a:t>
            </a:r>
            <a:r>
              <a:rPr lang="ru-RU" sz="3600" b="1" dirty="0" err="1">
                <a:latin typeface="Century" pitchFamily="16" charset="0"/>
              </a:rPr>
              <a:t>Study</a:t>
            </a:r>
            <a:r>
              <a:rPr lang="ru-RU" sz="3600" b="1" dirty="0">
                <a:latin typeface="Century" pitchFamily="16" charset="0"/>
              </a:rPr>
              <a:t>?</a:t>
            </a:r>
          </a:p>
        </p:txBody>
      </p:sp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>
                <a:srgbClr val="4F6228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b="1" dirty="0" smtClean="0">
                <a:solidFill>
                  <a:srgbClr val="000000"/>
                </a:solidFill>
                <a:latin typeface="Georgia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Georgia" charset="0"/>
              </a:rPr>
              <a:t>Учитель</a:t>
            </a:r>
            <a:r>
              <a:rPr lang="ru-RU" sz="2800" b="1" dirty="0">
                <a:solidFill>
                  <a:srgbClr val="000000"/>
                </a:solidFill>
                <a:latin typeface="Georgia" charset="0"/>
              </a:rPr>
              <a:t>: 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b="1" dirty="0" err="1">
                <a:solidFill>
                  <a:srgbClr val="000000"/>
                </a:solidFill>
                <a:latin typeface="Century" pitchFamily="16" charset="0"/>
              </a:rPr>
              <a:t>Махова</a:t>
            </a:r>
            <a:r>
              <a:rPr lang="ru-RU" b="1" dirty="0">
                <a:solidFill>
                  <a:srgbClr val="000000"/>
                </a:solidFill>
                <a:latin typeface="Century" pitchFamily="16" charset="0"/>
              </a:rPr>
              <a:t> Ирина Викторовна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>
                <a:srgbClr val="4F6228"/>
              </a:buClr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>
                <a:solidFill>
                  <a:srgbClr val="000000"/>
                </a:solidFill>
                <a:latin typeface="Georgia" charset="0"/>
              </a:rPr>
              <a:t>Наблюдатели: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b="1" dirty="0">
                <a:solidFill>
                  <a:srgbClr val="000000"/>
                </a:solidFill>
                <a:latin typeface="Century" pitchFamily="16" charset="0"/>
              </a:rPr>
              <a:t>Камкина Ирина Николаевна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b="1" dirty="0" err="1">
                <a:solidFill>
                  <a:srgbClr val="000000"/>
                </a:solidFill>
                <a:latin typeface="Century" pitchFamily="16" charset="0"/>
              </a:rPr>
              <a:t>Меньшуткина</a:t>
            </a:r>
            <a:r>
              <a:rPr lang="ru-RU" b="1" dirty="0">
                <a:solidFill>
                  <a:srgbClr val="000000"/>
                </a:solidFill>
                <a:latin typeface="Century" pitchFamily="16" charset="0"/>
              </a:rPr>
              <a:t> Ирина Евгеньевна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b="1" dirty="0">
                <a:solidFill>
                  <a:srgbClr val="000000"/>
                </a:solidFill>
                <a:latin typeface="Century" pitchFamily="16" charset="0"/>
              </a:rPr>
              <a:t>Литвинова Елена Анатольевна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b="1" dirty="0">
                <a:solidFill>
                  <a:srgbClr val="000000"/>
                </a:solidFill>
                <a:latin typeface="Century" pitchFamily="16" charset="0"/>
              </a:rPr>
              <a:t>Жукова Ольга Александровна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b="1" dirty="0">
                <a:solidFill>
                  <a:srgbClr val="000000"/>
                </a:solidFill>
                <a:latin typeface="Century" pitchFamily="16" charset="0"/>
              </a:rPr>
              <a:t>Попова Людмила Александровна</a:t>
            </a:r>
          </a:p>
          <a:p>
            <a:pPr marL="342900" indent="-341313"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2400" b="1" dirty="0">
              <a:solidFill>
                <a:srgbClr val="000000"/>
              </a:solidFill>
              <a:latin typeface="Georgi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692150"/>
            <a:ext cx="8147050" cy="12954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latin typeface="Century" pitchFamily="16" charset="0"/>
              </a:rPr>
              <a:t>Зачем проводилось Lesson Study?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68313" y="2420938"/>
            <a:ext cx="8218487" cy="37052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Апробировать методику формирующего оценивания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    «</a:t>
            </a:r>
            <a:r>
              <a:rPr lang="ru-RU" sz="2400" b="1" dirty="0" err="1">
                <a:solidFill>
                  <a:srgbClr val="000000"/>
                </a:solidFill>
                <a:latin typeface="Century" pitchFamily="16" charset="0"/>
              </a:rPr>
              <a:t>Саммари</a:t>
            </a:r>
            <a:r>
              <a:rPr lang="ru-RU" sz="2400" b="1" dirty="0">
                <a:solidFill>
                  <a:srgbClr val="000000"/>
                </a:solidFill>
                <a:latin typeface="Century" pitchFamily="16" charset="0"/>
              </a:rPr>
              <a:t>»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 dirty="0" smtClean="0">
                <a:solidFill>
                  <a:srgbClr val="000000"/>
                </a:solidFill>
                <a:latin typeface="Century" pitchFamily="16" charset="0"/>
              </a:rPr>
              <a:t>Возможное </a:t>
            </a:r>
            <a:r>
              <a:rPr lang="ru-RU" sz="2800" b="1" dirty="0">
                <a:solidFill>
                  <a:srgbClr val="000000"/>
                </a:solidFill>
                <a:latin typeface="Century" pitchFamily="16" charset="0"/>
              </a:rPr>
              <a:t>решение проблемы: </a:t>
            </a:r>
            <a:endParaRPr lang="ru-RU" sz="2800" b="1" dirty="0" smtClean="0">
              <a:solidFill>
                <a:srgbClr val="000000"/>
              </a:solidFill>
              <a:latin typeface="Century" pitchFamily="16" charset="0"/>
            </a:endParaRP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    совместная </a:t>
            </a:r>
            <a:r>
              <a:rPr lang="ru-RU" sz="2400" dirty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работа в группах, парах при составлении </a:t>
            </a:r>
            <a:r>
              <a:rPr lang="ru-RU" sz="2400" dirty="0" err="1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саммари</a:t>
            </a:r>
            <a:r>
              <a:rPr lang="ru-RU" sz="2400" dirty="0">
                <a:solidFill>
                  <a:srgbClr val="000000"/>
                </a:solidFill>
                <a:latin typeface="Century" pitchFamily="16" charset="0"/>
                <a:cs typeface="Times New Roman" pitchFamily="16" charset="0"/>
              </a:rPr>
              <a:t> и его  оценивание по выработанным критериям.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18487" cy="1300162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>
                <a:latin typeface="Century" pitchFamily="16" charset="0"/>
              </a:rPr>
              <a:t>Как проводилось?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93713" y="1622425"/>
            <a:ext cx="8218487" cy="44243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>
                <a:solidFill>
                  <a:srgbClr val="000000"/>
                </a:solidFill>
                <a:latin typeface="Century" pitchFamily="16" charset="0"/>
              </a:rPr>
              <a:t>В форме образовательного со </a:t>
            </a:r>
            <a:r>
              <a:rPr lang="ru-RU" sz="2400" b="1">
                <a:solidFill>
                  <a:srgbClr val="000000"/>
                </a:solidFill>
                <a:latin typeface="Times New Roman" pitchFamily="16" charset="0"/>
              </a:rPr>
              <a:t>- </a:t>
            </a:r>
            <a:r>
              <a:rPr lang="ru-RU" sz="2400" b="1">
                <a:solidFill>
                  <a:srgbClr val="000000"/>
                </a:solidFill>
                <a:latin typeface="Century" pitchFamily="16" charset="0"/>
              </a:rPr>
              <a:t>бытия по теме 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>
                <a:solidFill>
                  <a:srgbClr val="000000"/>
                </a:solidFill>
                <a:latin typeface="Century" pitchFamily="16" charset="0"/>
              </a:rPr>
              <a:t>   О.Генри «Пока ждет автомобиль»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>
                <a:solidFill>
                  <a:srgbClr val="000000"/>
                </a:solidFill>
                <a:latin typeface="Century" pitchFamily="16" charset="0"/>
              </a:rPr>
              <a:t>Определены планируемые образовательные результаты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>
                <a:solidFill>
                  <a:srgbClr val="000000"/>
                </a:solidFill>
                <a:latin typeface="Century" pitchFamily="16" charset="0"/>
              </a:rPr>
              <a:t>Поставлена цель 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SzPct val="45000"/>
              <a:buFont typeface="Arial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400" b="1">
                <a:solidFill>
                  <a:srgbClr val="000000"/>
                </a:solidFill>
                <a:latin typeface="Century" pitchFamily="16" charset="0"/>
              </a:rPr>
              <a:t>Подобраны методы и приемы для каждого этапа деятельности</a:t>
            </a:r>
          </a:p>
          <a:p>
            <a:pPr marL="342900" indent="-341313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buClrTx/>
              <a:buSz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>
              <a:solidFill>
                <a:srgbClr val="000000"/>
              </a:solidFill>
              <a:latin typeface="Georgi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684213" y="1268413"/>
            <a:ext cx="8002587" cy="149225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800" b="1">
                <a:latin typeface="Century" pitchFamily="16" charset="0"/>
              </a:rPr>
              <a:t>Планируемые образовательные результаты: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39750" y="1917700"/>
            <a:ext cx="8147050" cy="420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marL="431800" indent="-323850" hangingPunct="1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 i="1" u="sng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Предметные</a:t>
            </a:r>
          </a:p>
          <a:p>
            <a:pPr marL="431800" indent="-323850" hangingPunct="1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400" b="1" i="1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выбирает форму краткого изложения литературного текста и сжато излагает в определенной форме;</a:t>
            </a:r>
          </a:p>
          <a:p>
            <a:pPr marL="431800" indent="-323850" hangingPunct="1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400" b="1" i="1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рассказывает о своём восприятии и своем отношении к прочитанному тексту.</a:t>
            </a:r>
          </a:p>
          <a:p>
            <a:pPr marL="431800" indent="-323850" hangingPunct="1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 i="1" u="sng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Метапредметные</a:t>
            </a:r>
          </a:p>
          <a:p>
            <a:pPr marL="431800" indent="-323850" hangingPunct="1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400" b="1" i="1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выбирает рациональные способы действия для достижения учебной задачи;</a:t>
            </a:r>
          </a:p>
          <a:p>
            <a:pPr marL="431800" indent="-323850" hangingPunct="1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400" b="1" i="1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дополняет критериями оценочный лист и заполняет его.</a:t>
            </a:r>
          </a:p>
          <a:p>
            <a:pPr marL="431800" indent="-323850" hangingPunct="1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2000" b="1" i="1" u="sng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Личностные</a:t>
            </a:r>
          </a:p>
          <a:p>
            <a:pPr marL="431800" indent="-323850" hangingPunct="1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1400" b="1" i="1">
                <a:solidFill>
                  <a:srgbClr val="000000"/>
                </a:solidFill>
                <a:latin typeface="Georgia" charset="0"/>
                <a:cs typeface="Times New Roman" pitchFamily="16" charset="0"/>
              </a:rPr>
              <a:t>осуществляет выбор, принимает ответственность за результат.</a:t>
            </a:r>
          </a:p>
          <a:p>
            <a:pPr marL="431800" indent="-323850" hangingPunct="1">
              <a:lnSpc>
                <a:spcPct val="100000"/>
              </a:lnSpc>
              <a:spcAft>
                <a:spcPts val="1425"/>
              </a:spcAft>
              <a:buSzPct val="45000"/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1400" b="1" i="1">
              <a:solidFill>
                <a:srgbClr val="000000"/>
              </a:solidFill>
              <a:latin typeface="Georgia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>
                <a:latin typeface="Century" pitchFamily="16" charset="0"/>
              </a:rPr>
              <a:t>Цель </a:t>
            </a:r>
            <a:r>
              <a:rPr lang="ru-RU" sz="4000" b="1">
                <a:latin typeface="Times New Roman" pitchFamily="16" charset="0"/>
              </a:rPr>
              <a:t>: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39750" y="1917700"/>
            <a:ext cx="8147050" cy="4208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200" dirty="0">
                <a:solidFill>
                  <a:srgbClr val="000000"/>
                </a:solidFill>
                <a:latin typeface="Georgia" charset="0"/>
              </a:rPr>
              <a:t>        </a:t>
            </a:r>
            <a:r>
              <a:rPr lang="ru-RU" sz="3200" b="1" dirty="0" smtClean="0">
                <a:solidFill>
                  <a:srgbClr val="000000"/>
                </a:solidFill>
                <a:latin typeface="Century" pitchFamily="16" charset="0"/>
              </a:rPr>
              <a:t>способствовать </a:t>
            </a:r>
            <a:r>
              <a:rPr lang="ru-RU" sz="3200" b="1" dirty="0">
                <a:solidFill>
                  <a:srgbClr val="000000"/>
                </a:solidFill>
                <a:latin typeface="Century" pitchFamily="16" charset="0"/>
              </a:rPr>
              <a:t>выбору формы краткого изложения литературного текста и передачи сжатого содержания в определённой форме.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endParaRPr lang="ru-RU" sz="3200" dirty="0">
              <a:solidFill>
                <a:srgbClr val="000000"/>
              </a:solidFill>
              <a:latin typeface="Georgi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18487" cy="1228725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000" b="1">
                <a:latin typeface="Century" pitchFamily="16" charset="0"/>
              </a:rPr>
              <a:t>Этапы </a:t>
            </a:r>
            <a:br>
              <a:rPr lang="ru-RU" sz="4000" b="1">
                <a:latin typeface="Century" pitchFamily="16" charset="0"/>
              </a:rPr>
            </a:br>
            <a:r>
              <a:rPr lang="ru-RU" sz="4000" b="1">
                <a:latin typeface="Century" pitchFamily="16" charset="0"/>
              </a:rPr>
              <a:t>совместной деятельности</a:t>
            </a:r>
          </a:p>
        </p:txBody>
      </p:sp>
      <p:graphicFrame>
        <p:nvGraphicFramePr>
          <p:cNvPr id="11266" name="Group 2"/>
          <p:cNvGraphicFramePr>
            <a:graphicFrameLocks noGrp="1"/>
          </p:cNvGraphicFramePr>
          <p:nvPr/>
        </p:nvGraphicFramePr>
        <p:xfrm>
          <a:off x="539750" y="1628775"/>
          <a:ext cx="8148638" cy="4364674"/>
        </p:xfrm>
        <a:graphic>
          <a:graphicData uri="http://schemas.openxmlformats.org/drawingml/2006/table">
            <a:tbl>
              <a:tblPr/>
              <a:tblGrid>
                <a:gridCol w="1655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92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Этапы урока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Использованные методы и приемы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89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Формирование потребности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Ситуативный разговор: обращение с просьбой к шестиклассникам.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83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Образ желаемого результата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Представление, обсуждение и фиксация в таблице критериев оценивания формы краткого содержания текста.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ru-RU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1286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Мотивация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Ситуативный разговор — предположение содержания литературного текста по названию и иллюстрации обложки</a:t>
                      </a:r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(приём антиципации).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Целеполага-ние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Усиление вопроса, формулирование цели урока учащимися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18487" cy="1228725"/>
          </a:xfrm>
          <a:ln/>
        </p:spPr>
        <p:txBody>
          <a:bodyPr/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4400" b="1">
                <a:latin typeface="Century" pitchFamily="16" charset="0"/>
              </a:rPr>
              <a:t>Этапы </a:t>
            </a:r>
            <a:br>
              <a:rPr lang="ru-RU" sz="4400" b="1">
                <a:latin typeface="Century" pitchFamily="16" charset="0"/>
              </a:rPr>
            </a:br>
            <a:r>
              <a:rPr lang="ru-RU" sz="4400" b="1">
                <a:latin typeface="Century" pitchFamily="16" charset="0"/>
              </a:rPr>
              <a:t>совместной деятельности</a:t>
            </a:r>
          </a:p>
        </p:txBody>
      </p:sp>
      <p:graphicFrame>
        <p:nvGraphicFramePr>
          <p:cNvPr id="12290" name="Group 2"/>
          <p:cNvGraphicFramePr>
            <a:graphicFrameLocks noGrp="1"/>
          </p:cNvGraphicFramePr>
          <p:nvPr/>
        </p:nvGraphicFramePr>
        <p:xfrm>
          <a:off x="457200" y="1600200"/>
          <a:ext cx="8231188" cy="5047618"/>
        </p:xfrm>
        <a:graphic>
          <a:graphicData uri="http://schemas.openxmlformats.org/drawingml/2006/table">
            <a:tbl>
              <a:tblPr/>
              <a:tblGrid>
                <a:gridCol w="2243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88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988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charset="0"/>
                          <a:ea typeface="Microsoft YaHei" charset="-122"/>
                        </a:rPr>
                        <a:t>Этапы урока</a:t>
                      </a:r>
                    </a:p>
                  </a:txBody>
                  <a:tcPr marT="57060"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charset="0"/>
                          <a:ea typeface="Microsoft YaHei" charset="-122"/>
                        </a:rPr>
                        <a:t>Использованные методы и приемы</a:t>
                      </a:r>
                    </a:p>
                  </a:txBody>
                  <a:tcPr marT="57060"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7408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Планирование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latin typeface="Times New Roman"/>
                          <a:ea typeface="Times New Roman"/>
                          <a:cs typeface="Times New Roman"/>
                        </a:rPr>
                        <a:t>Совместное обсуждение плана работы по составлению выбранной формы литературного выбранной формы краткого содержания литературного текста.</a:t>
                      </a:r>
                      <a:endParaRPr lang="ru-RU" sz="1600" kern="50" dirty="0">
                        <a:latin typeface="Times New Roman"/>
                        <a:ea typeface="Andale Sans U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2882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Выполнение действий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  <a:defRPr/>
                      </a:pP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Совместная работа по составлению выбранной формы краткого содержания литературного текста, оказание  помощи по запросу,  создание ситуации успеха при выполнении заданий.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38313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" pitchFamily="16" charset="0"/>
                          <a:ea typeface="Microsoft YaHei" charset="-122"/>
                        </a:rPr>
                        <a:t>Анализ полученного результата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YaHei" charset="-122"/>
                          <a:cs typeface="Times New Roman" pitchFamily="18" charset="0"/>
                        </a:rPr>
                        <a:t>Презентация  каждой группы 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самостоятельно составленного краткого содержания литературного текста.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Microsoft YaHei" charset="-122"/>
                        <a:cs typeface="Times New Roman" pitchFamily="18" charset="0"/>
                      </a:endParaRPr>
                    </a:p>
                    <a:p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YaHei" charset="-122"/>
                          <a:cs typeface="Times New Roman" pitchFamily="18" charset="0"/>
                        </a:rPr>
                        <a:t>Совместное обсуждение и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YaHei" charset="-122"/>
                          <a:cs typeface="Times New Roman" pitchFamily="18" charset="0"/>
                        </a:rPr>
                        <a:t>взаимооценивание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Microsoft YaHei" charset="-122"/>
                          <a:cs typeface="Times New Roman" pitchFamily="18" charset="0"/>
                        </a:rPr>
                        <a:t> по выработанным критериям.</a:t>
                      </a:r>
                      <a:endParaRPr lang="ru-RU" sz="16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Выбор формы апробации продукта (</a:t>
                      </a:r>
                      <a:r>
                        <a:rPr lang="ru-RU" sz="16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саммари</a:t>
                      </a:r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для решения учебной задачи.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  <a:tab pos="7239000" algn="l"/>
                          <a:tab pos="7962900" algn="l"/>
                        </a:tabLst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entury" pitchFamily="16" charset="0"/>
                        <a:ea typeface="Microsoft YaHei" charset="-122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152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ормирующее оценивание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eorgia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Georgia"/>
        <a:ea typeface="Microsoft YaHei"/>
        <a:cs typeface=""/>
      </a:majorFont>
      <a:minorFont>
        <a:latin typeface="Georgia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Формирующее оценивание</Template>
  <TotalTime>36</TotalTime>
  <Words>416</Words>
  <Application>Microsoft Office PowerPoint</Application>
  <PresentationFormat>Экран (4:3)</PresentationFormat>
  <Paragraphs>87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1" baseType="lpstr">
      <vt:lpstr>Arial Unicode MS</vt:lpstr>
      <vt:lpstr>Microsoft YaHei</vt:lpstr>
      <vt:lpstr>Andale Sans UI</vt:lpstr>
      <vt:lpstr>Arial</vt:lpstr>
      <vt:lpstr>Century</vt:lpstr>
      <vt:lpstr>Georgia</vt:lpstr>
      <vt:lpstr>Times New Roman</vt:lpstr>
      <vt:lpstr>Wingdings</vt:lpstr>
      <vt:lpstr>Формирующее оценивание</vt:lpstr>
      <vt:lpstr>Тема Office</vt:lpstr>
      <vt:lpstr>Презентация PowerPoint</vt:lpstr>
      <vt:lpstr>Где проводилось Lesson Study? </vt:lpstr>
      <vt:lpstr>Кем проводилось образовательное со-бытие и Lesson Study?</vt:lpstr>
      <vt:lpstr>Зачем проводилось Lesson Study?</vt:lpstr>
      <vt:lpstr>Как проводилось?</vt:lpstr>
      <vt:lpstr>Планируемые образовательные результаты:</vt:lpstr>
      <vt:lpstr>Цель :</vt:lpstr>
      <vt:lpstr>Этапы  совместной деятельности</vt:lpstr>
      <vt:lpstr>Этапы  совместной деятельности</vt:lpstr>
      <vt:lpstr>Результаты использования Lesson Study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40</dc:creator>
  <cp:lastModifiedBy>Ирина Евгеньевна</cp:lastModifiedBy>
  <cp:revision>8</cp:revision>
  <cp:lastPrinted>1601-01-01T00:00:00Z</cp:lastPrinted>
  <dcterms:created xsi:type="dcterms:W3CDTF">2017-04-17T01:40:51Z</dcterms:created>
  <dcterms:modified xsi:type="dcterms:W3CDTF">2018-01-31T12:30:17Z</dcterms:modified>
</cp:coreProperties>
</file>