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sldIdLst>
    <p:sldId id="267" r:id="rId3"/>
    <p:sldId id="270" r:id="rId4"/>
    <p:sldId id="271" r:id="rId5"/>
    <p:sldId id="272" r:id="rId6"/>
    <p:sldId id="273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9350" cy="3721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70"/>
            <a:ext cx="5437284" cy="446588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37"/>
            <a:ext cx="2949180" cy="4952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0BA5A028-B51C-413F-9709-6B16CD885E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422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2CBA37-F587-4BEE-A739-A4A5431B2B8C}" type="slidenum">
              <a:rPr lang="ru-RU"/>
              <a:pPr/>
              <a:t>2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E13A70-5A8D-4407-BBA3-3B6549C593FC}" type="slidenum">
              <a:rPr lang="ru-RU"/>
              <a:pPr/>
              <a:t>11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67A7A2-EB70-4292-BAE3-1593D81B7C2A}" type="slidenum">
              <a:rPr lang="ru-RU"/>
              <a:pPr/>
              <a:t>12</a:t>
            </a:fld>
            <a:endParaRPr 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A47E99-FF62-4358-B470-CCA346BDC383}" type="slidenum">
              <a:rPr lang="ru-RU"/>
              <a:pPr/>
              <a:t>13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95B872-A52B-4941-A14B-5F7DCF2FDB5A}" type="slidenum">
              <a:rPr lang="ru-RU"/>
              <a:pPr/>
              <a:t>14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92641E-37D3-4E74-A963-58BF3BEAA414}" type="slidenum">
              <a:rPr lang="ru-RU"/>
              <a:pPr/>
              <a:t>15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7AF8DF-BC46-402E-B109-2474DF63EAD4}" type="slidenum">
              <a:rPr lang="ru-RU"/>
              <a:pPr/>
              <a:t>16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241194-9D8A-4ACA-B3E3-61D81E294E94}" type="slidenum">
              <a:rPr lang="ru-RU"/>
              <a:pPr/>
              <a:t>3</a:t>
            </a:fld>
            <a:endParaRPr lang="ru-RU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3114F0-1DEE-4235-8A2C-23FA82143AD2}" type="slidenum">
              <a:rPr lang="ru-RU"/>
              <a:pPr/>
              <a:t>4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5CDFB9-13B2-4DCA-A5D7-6A786585D06F}" type="slidenum">
              <a:rPr lang="ru-RU"/>
              <a:pPr/>
              <a:t>5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5013"/>
            <a:ext cx="4983162" cy="3738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9" y="4715154"/>
            <a:ext cx="5436567" cy="446526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CDF88D-8907-4FF9-981E-7D998846EB56}" type="slidenum">
              <a:rPr lang="ru-RU"/>
              <a:pPr/>
              <a:t>6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7B33A2-87FB-45BB-B26E-7C4A0628B61A}" type="slidenum">
              <a:rPr lang="ru-RU"/>
              <a:pPr/>
              <a:t>7</a:t>
            </a:fld>
            <a:endParaRPr lang="ru-RU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1B38BA-CE13-4C3B-A8DA-C95EDFC72641}" type="slidenum">
              <a:rPr lang="ru-RU"/>
              <a:pPr/>
              <a:t>8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AE33617-44C2-48CC-9E38-F6939C1091ED}" type="slidenum">
              <a:rPr lang="ru-RU"/>
              <a:pPr/>
              <a:t>9</a:t>
            </a:fld>
            <a:endParaRPr 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B395E5-FCB3-4C6D-B0DB-543D103B0C3F}" type="slidenum">
              <a:rPr lang="ru-RU"/>
              <a:pPr/>
              <a:t>10</a:t>
            </a:fld>
            <a:endParaRPr 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2CD66D-2DC5-44C7-A1B5-125D635B3E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A31262-E567-4216-A0D7-34204B59EA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142520-2A05-4E49-B9A4-3E71C1A63C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F88477E8-FFD1-4CBD-A638-466D008E71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80E544-7E0F-4641-A260-E750EBCB6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FE53EE-759E-4E00-8FA4-9B93FC57DF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05E7FB-20DB-4A48-9429-4A6770E314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07702E-89A4-40AC-95FB-C70E14320F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3D8D1-D0DC-47DE-8ED0-210A03BA2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ED9A91-3E86-4549-8F2C-7AF992D556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133DEB-2F4B-41A1-A2FD-F6976FCFA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77A057-E456-4277-9ACD-63F4D94A4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FC9163-4014-4F4A-B30C-842E9FC3E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EFA0C3-FD8B-427A-85D9-A4483CB4C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447B3AA-7482-45AA-A5D0-002857D0A0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D88189-F436-42B6-B220-FD5D2874E6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D2EE50-CEA0-4DFF-B40D-4496D00AE2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83F727-65C6-430A-94F8-89EF76DBE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AACBC-861F-4849-8FC0-6E385E9753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3E9862-3E01-4F5D-B12B-FB94D19D83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D60491-AF50-4C17-BAC0-9FD97292AC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D8008F-A34A-419E-AE28-D7B84D4C3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B92475-2E5B-4127-A265-59B28FDB5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BDE199B4-C003-4565-8E9D-326D8AAE940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структуры щелкните мышью</a:t>
            </a:r>
          </a:p>
          <a:p>
            <a:pPr lvl="1"/>
            <a:r>
              <a:rPr lang="ru-RU" smtClean="0"/>
              <a:t>Второй уровень структуры</a:t>
            </a:r>
          </a:p>
          <a:p>
            <a:pPr lvl="2"/>
            <a:r>
              <a:rPr lang="ru-RU" smtClean="0"/>
              <a:t>Третий уровень структуры</a:t>
            </a:r>
          </a:p>
          <a:p>
            <a:pPr lvl="3"/>
            <a:r>
              <a:rPr lang="ru-RU" smtClean="0"/>
              <a:t>Четвёртый уровень структуры</a:t>
            </a:r>
          </a:p>
          <a:p>
            <a:pPr lvl="4"/>
            <a:r>
              <a:rPr lang="ru-RU" smtClean="0"/>
              <a:t>Пятый уровень структуры</a:t>
            </a:r>
          </a:p>
          <a:p>
            <a:pPr lvl="4"/>
            <a:r>
              <a:rPr lang="ru-RU" smtClean="0"/>
              <a:t>Шестой уровень структуры</a:t>
            </a:r>
          </a:p>
          <a:p>
            <a:pPr lvl="4"/>
            <a:r>
              <a:rPr lang="ru-RU" smtClean="0"/>
              <a:t>Седьмой уровень структуры</a:t>
            </a:r>
          </a:p>
          <a:p>
            <a:pPr lvl="4"/>
            <a:r>
              <a:rPr lang="ru-RU" smtClean="0"/>
              <a:t>Восьмой уровень структуры</a:t>
            </a:r>
          </a:p>
          <a:p>
            <a:pPr lvl="4"/>
            <a:r>
              <a:rPr 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380831A2-E841-467C-93AA-48804FCA63E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1.%20&#1060;&#1086;&#1088;&#1084;&#1080;&#1088;&#1086;&#1074;&#1072;&#1085;&#1080;&#1077;%20&#1087;&#1086;&#1090;&#1088;&#1077;&#1073;&#1085;&#1086;&#1089;&#1090;&#1080;.wmv" TargetMode="External"/><Relationship Id="rId7" Type="http://schemas.openxmlformats.org/officeDocument/2006/relationships/hyperlink" Target="4.%20&#1062;&#1077;&#1083;&#1077;&#1087;&#1086;&#1083;&#1072;&#1075;&#1072;&#1085;&#1080;&#1077;.wmv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3.%20&#1060;&#1086;&#1088;&#1084;&#1080;&#1088;&#1086;&#1074;&#1072;&#1085;&#1080;&#1077;%20&#1084;&#1086;&#1090;&#1080;&#1074;&#1072;.wmv" TargetMode="External"/><Relationship Id="rId5" Type="http://schemas.openxmlformats.org/officeDocument/2006/relationships/hyperlink" Target="2.2.&#1060;&#1086;&#1088;&#1084;&#1080;&#1088;&#1086;&#1074;&#1072;&#1085;&#1080;&#1077;%20&#1086;&#1073;&#1088;&#1072;&#1079;&#1072;%20&#1078;&#1077;&#1083;&#1072;&#1077;&#1084;&#1086;&#1075;&#1086;%20&#1088;&#1077;&#1079;&#1091;&#1083;&#1100;&#1090;&#1072;&#1090;&#1072;.wmv" TargetMode="External"/><Relationship Id="rId4" Type="http://schemas.openxmlformats.org/officeDocument/2006/relationships/hyperlink" Target="2.1.&#1060;&#1086;&#1088;&#1084;&#1080;&#1088;&#1086;&#1074;&#1072;&#1085;&#1080;&#1077;%20&#1086;&#1073;&#1088;&#1072;&#1079;&#1072;%20&#1078;&#1077;&#1083;&#1072;&#1077;&#1084;&#1086;&#1075;&#1086;%20&#1088;&#1077;&#1079;&#1091;&#1083;&#1100;&#1090;&#1072;&#1090;&#1072;.wmv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7.1.&#1040;&#1085;&#1072;&#1083;&#1080;&#1079;%20&#1087;&#1086;&#1083;&#1091;&#1095;&#1077;&#1085;&#1085;&#1086;&#1075;&#1086;%20&#1088;&#1077;&#1079;&#1091;&#1083;&#1100;&#1090;&#1072;&#1090;&#1072;.wmv" TargetMode="External"/><Relationship Id="rId3" Type="http://schemas.openxmlformats.org/officeDocument/2006/relationships/hyperlink" Target="5.%20&#1055;&#1083;&#1072;&#1085;&#1080;&#1088;&#1086;&#1074;&#1072;&#1085;&#1080;&#1077;.wmv" TargetMode="External"/><Relationship Id="rId7" Type="http://schemas.openxmlformats.org/officeDocument/2006/relationships/hyperlink" Target="6.4.&#1042;&#1099;&#1087;&#1086;&#1083;&#1085;&#1077;&#1085;&#1080;&#1077;%20&#1076;&#1077;&#1081;&#1089;&#1090;&#1074;&#1080;&#1081;.wm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6.3.&#1042;&#1099;&#1087;&#1086;&#1083;&#1085;&#1077;&#1085;&#1080;&#1077;%20&#1076;&#1077;&#1081;&#1089;&#1090;&#1074;&#1080;&#1081;.wmv" TargetMode="External"/><Relationship Id="rId5" Type="http://schemas.openxmlformats.org/officeDocument/2006/relationships/hyperlink" Target="6.2.&#1042;&#1099;&#1087;&#1086;&#1083;&#1085;&#1077;&#1085;&#1080;&#1077;%20&#1076;&#1077;&#1081;&#1089;&#1090;&#1074;&#1080;&#1081;.wmv" TargetMode="External"/><Relationship Id="rId10" Type="http://schemas.openxmlformats.org/officeDocument/2006/relationships/hyperlink" Target="7.2.%20&#1040;&#1085;&#1072;&#1083;&#1080;&#1079;%20&#1087;&#1086;&#1083;&#1091;&#1095;&#1077;&#1085;&#1085;&#1086;&#1075;&#1086;%20&#1088;&#1077;&#1079;&#1091;&#1083;&#1100;&#1090;&#1072;&#1090;&#1072;.wmv" TargetMode="External"/><Relationship Id="rId4" Type="http://schemas.openxmlformats.org/officeDocument/2006/relationships/hyperlink" Target="6.1%20&#1042;&#1099;&#1087;&#1086;&#1083;&#1085;&#1077;&#1085;&#1080;&#1077;%20&#1076;&#1077;&#1081;&#1089;&#1090;&#1074;&#1080;&#1081;.wmv" TargetMode="External"/><Relationship Id="rId9" Type="http://schemas.openxmlformats.org/officeDocument/2006/relationships/hyperlink" Target="7.1.1.&#1040;&#1085;&#1072;&#1083;&#1080;&#1079;%20&#1087;&#1086;&#1083;&#1091;&#1095;&#1077;&#1085;&#1085;&#1086;&#1075;&#1086;%20&#1088;&#1077;&#1079;&#1091;&#1083;&#1100;&#1090;&#1072;&#1090;&#1072;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&#1093;&#1077;&#1084;&#1072;%20&#1087;&#1083;&#1072;&#1085;&#1080;&#1088;&#1086;&#1074;&#1072;&#1085;&#1080;&#1103;%201%20&#1082;&#1083;&#1072;&#1089;&#1089;.doc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&#1040;&#1085;&#1072;&#1083;&#1080;&#1079;%20&#1088;&#1077;&#1079;&#1091;&#1083;&#1100;&#1090;&#1072;&#1090;&#1086;&#1074;%201%20&#1082;&#1083;&#1072;&#1089;&#1089;.doc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6;&#1077;&#1082;&#1090;%20&#1091;&#1088;&#1086;&#1082;&#1072;%201%20&#1082;&#1083;&#1072;&#1089;&#1089;%20&#1086;&#1082;&#1088;&#1091;&#1078;&#1072;&#1102;&#1097;&#1080;&#1081;%20&#1084;&#1080;&#1088;.do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smtClean="0"/>
              <a:t> </a:t>
            </a:r>
            <a:r>
              <a:rPr lang="ru-RU" sz="4000"/>
              <a:t>П</a:t>
            </a:r>
            <a:r>
              <a:rPr lang="ru-RU" sz="4000" smtClean="0"/>
              <a:t>роект </a:t>
            </a:r>
            <a:r>
              <a:rPr lang="ru-RU" sz="4000" dirty="0" smtClean="0"/>
              <a:t>урока </a:t>
            </a:r>
            <a:br>
              <a:rPr lang="ru-RU" sz="4000" dirty="0" smtClean="0"/>
            </a:br>
            <a:r>
              <a:rPr lang="ru-RU" sz="4000" dirty="0" smtClean="0"/>
              <a:t>на основе совместной деятельности с использованием техник</a:t>
            </a:r>
            <a:br>
              <a:rPr lang="ru-RU" sz="4000" dirty="0" smtClean="0"/>
            </a:br>
            <a:r>
              <a:rPr lang="ru-RU" sz="4000" dirty="0" smtClean="0"/>
              <a:t>формирующего оценивания</a:t>
            </a: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 smtClean="0"/>
              <a:t>21.11.17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18487" cy="130016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>
                <a:latin typeface="Century" pitchFamily="16" charset="0"/>
              </a:rPr>
              <a:t>Как проводилось?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93713" y="908720"/>
            <a:ext cx="8218487" cy="554461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В форме образовательного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со-бытия </a:t>
            </a: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теме: 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  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Сделаем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игру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«Весенние изменения в природе» для первоклассников в параллели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(со-бытийная тема)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 «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Март -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капельник» (тема урока в поурочном планировании)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Определены планируемые образовательные результаты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Поставлена цель 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Подобраны методы и приемы для каждого этапа деятельности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46914" y="836712"/>
            <a:ext cx="8002587" cy="1492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latin typeface="Century" pitchFamily="16" charset="0"/>
              </a:rPr>
              <a:t>Планируемые образовательные результаты: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5536" y="1412776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Предметные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  </a:t>
            </a:r>
            <a:r>
              <a:rPr lang="ru-RU" sz="1400" b="1" i="1" dirty="0" smtClean="0">
                <a:latin typeface="+mn-lt"/>
              </a:rPr>
              <a:t>выделяет в тексте ключевые слова, определяет тему текста, находит соответствующую к тексту иллюстрацию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 называет признаки весны;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  находит признаки весны в предложенных вариантах самостоятельной работы.</a:t>
            </a:r>
          </a:p>
          <a:p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 err="1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Метапредметные</a:t>
            </a:r>
            <a:endParaRPr lang="ru-RU" sz="2000" b="1" i="1" u="sng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отвечает на поставленные учителем вопросы в процессе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создания игры;</a:t>
            </a: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работает в группе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, участвует в распределение ролей в группе, выполняет свою роль.</a:t>
            </a: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Личностные</a:t>
            </a:r>
            <a:endParaRPr lang="ru-RU" sz="2000" b="1" i="1" u="sng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107950" hangingPunct="1">
              <a:lnSpc>
                <a:spcPct val="100000"/>
              </a:lnSpc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выражает </a:t>
            </a:r>
            <a:r>
              <a:rPr lang="ru-RU" sz="1400" b="1" i="1" dirty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желание сделать </a:t>
            </a:r>
            <a:r>
              <a:rPr lang="ru-RU" sz="1400" b="1" i="1" dirty="0" smtClean="0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игру «Приметы весны»</a:t>
            </a: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400" b="1" i="1" dirty="0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>
                <a:latin typeface="Calibri" pitchFamily="34" charset="0"/>
                <a:cs typeface="Calibri" pitchFamily="34" charset="0"/>
              </a:rPr>
              <a:t>Цель 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9750" y="1917700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dirty="0">
                <a:solidFill>
                  <a:srgbClr val="000000"/>
                </a:solidFill>
                <a:latin typeface="Georgia" charset="0"/>
              </a:rPr>
              <a:t>       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формировать умение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работать с текстовой информацией, выделять опорные слова, соотносить текст и иллюстрацию.</a:t>
            </a:r>
            <a:endParaRPr lang="ru-RU" sz="3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>
                <a:solidFill>
                  <a:srgbClr val="FF0000"/>
                </a:solidFill>
                <a:latin typeface="Century" pitchFamily="16" charset="0"/>
              </a:rPr>
              <a:t>Этапы </a:t>
            </a:r>
            <a:br>
              <a:rPr lang="ru-RU" sz="4000" b="1" dirty="0">
                <a:solidFill>
                  <a:srgbClr val="FF0000"/>
                </a:solidFill>
                <a:latin typeface="Century" pitchFamily="16" charset="0"/>
              </a:rPr>
            </a:br>
            <a:r>
              <a:rPr lang="ru-RU" sz="4000" b="1" dirty="0">
                <a:solidFill>
                  <a:srgbClr val="FF0000"/>
                </a:solidFill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302763"/>
              </p:ext>
            </p:extLst>
          </p:nvPr>
        </p:nvGraphicFramePr>
        <p:xfrm>
          <a:off x="539750" y="1628775"/>
          <a:ext cx="8148638" cy="5099686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2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3" action="ppaction://hlinkfile"/>
                        </a:rPr>
                        <a:t>Формирование потребности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Прослушивание аудиозаписи «Звуки весны». Ситуативный разговор: о прослушанной аудиозаписи, определение темы урока, выполнение самостоятельной работы, самопроверка с помощью перфокарт, использование лесенки успеха,  выявление проблемы в классе, подведение детей к выбору: сделать игру- </a:t>
                      </a:r>
                      <a:r>
                        <a:rPr lang="ru-RU" sz="1400" kern="50" dirty="0" err="1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пазлы</a:t>
                      </a: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 для первоклассников в параллели на тему: «Весенние изменения в природе» своими руками.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8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Образ желаемого результата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5" action="ppaction://hlinkfile"/>
                        </a:rPr>
                        <a:t>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Представление, обсуждение образа  игры.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6" action="ppaction://hlinkfile"/>
                        </a:rPr>
                        <a:t>Мотивация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lang="ru-RU" sz="1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Ситуативный разговор — обсуждения мотива  создания игры на тему «Весенние изменения в природе». (Мотив – помочь другим ребятам систематизировать знания о весенних изменениях в природе)</a:t>
                      </a:r>
                      <a:endParaRPr lang="ru-RU" sz="1400" kern="5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7" action="ppaction://hlinkfile"/>
                        </a:rPr>
                        <a:t>Целеполага-ние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Формируем цель деятельности на уроке.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Этапы </a:t>
            </a:r>
            <a:br>
              <a:rPr lang="ru-RU" sz="4400" b="1">
                <a:latin typeface="Century" pitchFamily="16" charset="0"/>
              </a:rPr>
            </a:br>
            <a:r>
              <a:rPr lang="ru-RU" sz="4400" b="1"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498314"/>
              </p:ext>
            </p:extLst>
          </p:nvPr>
        </p:nvGraphicFramePr>
        <p:xfrm>
          <a:off x="457200" y="1600200"/>
          <a:ext cx="8231188" cy="4732969"/>
        </p:xfrm>
        <a:graphic>
          <a:graphicData uri="http://schemas.openxmlformats.org/drawingml/2006/table">
            <a:tbl>
              <a:tblPr/>
              <a:tblGrid>
                <a:gridCol w="2243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8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40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3" action="ppaction://hlinkfile"/>
                        </a:rPr>
                        <a:t>Планирование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Совместное обсуждение плана работы по изготовлению игры и его фиксация.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288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4" action="ppaction://hlinkfile"/>
                        </a:rPr>
                        <a:t>Выполнение действий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5" action="ppaction://hlinkfile"/>
                        </a:rPr>
                        <a:t>1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6" action="ppaction://hlinkfile"/>
                        </a:rPr>
                        <a:t>2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7" action="ppaction://hlinkfile"/>
                        </a:rPr>
                        <a:t>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/>
                      </a:pPr>
                      <a:r>
                        <a:rPr lang="ru-RU" sz="1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Совместная работа по выбору текста и картинок для изготовления игры, оказание помощи по запросу, создание ситуации успеха при выполнении заданий.</a:t>
                      </a:r>
                      <a:endParaRPr lang="ru-RU" sz="1400" kern="5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3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8" action="ppaction://hlinkfile"/>
                        </a:rPr>
                        <a:t>Анализ полученного результата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9" action="ppaction://hlinkfile"/>
                        </a:rPr>
                        <a:t>1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  <a:hlinkClick r:id="rId10" action="ppaction://hlinkfile"/>
                        </a:rPr>
                        <a:t>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Представление изготовленных частей игры, озвучивание признаков весны. </a:t>
                      </a:r>
                    </a:p>
                    <a:p>
                      <a:r>
                        <a:rPr lang="ru-RU" sz="1400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Times New Roman" panose="02020603050405020304" pitchFamily="18" charset="0"/>
                        </a:rPr>
                        <a:t>Проведение самостоятельной работы по теме: «Весенние изменения в природе» и лесенка успеха.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lang="ru-RU" sz="1400" kern="5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lang="ru-RU" sz="1400" kern="5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lang="ru-RU" sz="1400" kern="5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196975"/>
            <a:ext cx="8002587" cy="220663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Результаты использования Lesson Study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55576" y="2780928"/>
            <a:ext cx="8074025" cy="3416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  <a:hlinkClick r:id="rId3" action="ppaction://hlinkfile"/>
              </a:rPr>
              <a:t>Схема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 планирования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и наблюдения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  <a:hlinkClick r:id="rId4" action="ppaction://hlinkfile"/>
              </a:rPr>
              <a:t>Рекомендации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по итогам обсуждения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8002587" cy="3632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solidFill>
                  <a:srgbClr val="000000"/>
                </a:solidFill>
                <a:latin typeface="Century" pitchFamily="16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50825" y="333375"/>
            <a:ext cx="8424863" cy="13541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Алгоритм проектирования образовательного со-бытия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8435975" cy="4873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Выбор темы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Формулирование образовательных результатов  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Формулирование цели</a:t>
            </a:r>
          </a:p>
          <a:p>
            <a:pPr marL="717550" indent="-608013">
              <a:spcBef>
                <a:spcPts val="800"/>
              </a:spcBef>
              <a:buFont typeface="Times New Roman" pitchFamily="16" charset="0"/>
              <a:buAutoNum type="arabicPeriod"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Определение </a:t>
            </a:r>
            <a:r>
              <a:rPr lang="ru-RU" sz="2800" b="1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содержания деятельности </a:t>
            </a:r>
          </a:p>
          <a:p>
            <a:pPr marL="719138" indent="-608013">
              <a:spcBef>
                <a:spcPts val="800"/>
              </a:spcBef>
              <a:buClrTx/>
              <a:buFontTx/>
              <a:buNone/>
              <a:tabLst>
                <a:tab pos="717550" algn="l"/>
                <a:tab pos="822325" algn="l"/>
                <a:tab pos="1271588" algn="l"/>
                <a:tab pos="1720850" algn="l"/>
                <a:tab pos="2170113" algn="l"/>
                <a:tab pos="2619375" algn="l"/>
                <a:tab pos="3068638" algn="l"/>
                <a:tab pos="3517900" algn="l"/>
                <a:tab pos="3967163" algn="l"/>
                <a:tab pos="4416425" algn="l"/>
                <a:tab pos="4865688" algn="l"/>
                <a:tab pos="5314950" algn="l"/>
                <a:tab pos="5764213" algn="l"/>
                <a:tab pos="6213475" algn="l"/>
                <a:tab pos="6662738" algn="l"/>
                <a:tab pos="7112000" algn="l"/>
                <a:tab pos="7561263" algn="l"/>
                <a:tab pos="8010525" algn="l"/>
                <a:tab pos="8459788" algn="l"/>
                <a:tab pos="8909050" algn="l"/>
                <a:tab pos="9358313" algn="l"/>
              </a:tabLst>
            </a:pPr>
            <a:endParaRPr lang="ru-RU" sz="28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539750" y="115888"/>
            <a:ext cx="8228013" cy="1225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Требования к формулированию образовательных результатов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07950" y="1484313"/>
            <a:ext cx="8928100" cy="525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ru-RU" sz="3200" i="1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Отражают наличное состояние (желаемое) развития, а не процесс </a:t>
            </a: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Конкретны и проверяемы – можно определённо без разночтений	 сказать, что результат достигнут</a:t>
            </a:r>
          </a:p>
          <a:p>
            <a:pPr>
              <a:spcBef>
                <a:spcPts val="800"/>
              </a:spcBef>
              <a:buFont typeface="Times New Roman" pitchFamily="16" charset="0"/>
              <a:buAutoNum type="arabicPeriod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Отражают достижения учащихся в конкретный период, а не ранее достигнутые</a:t>
            </a:r>
          </a:p>
          <a:p>
            <a:pPr>
              <a:spcBef>
                <a:spcPts val="800"/>
              </a:spcBef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ru-RU" sz="32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79388" y="128588"/>
            <a:ext cx="8713787" cy="779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Алгоритм формулирования цели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9388" y="908050"/>
            <a:ext cx="8856662" cy="5113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Формулируем конкретные проверяемые образовательные результаты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«Агрегируем» результаты 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Выделяем  в перечне результатов один, который является ценностным ориентиром 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Выделяем в перечне результатов, являющиеся средством достижения ценностного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Определяем основной путь (развитие, формирование, содействие…)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Интегрируем ценностный результат с «результатами-средствами»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Формулируем цель</a:t>
            </a:r>
          </a:p>
          <a:p>
            <a:pPr marL="514350" indent="-512763">
              <a:spcBef>
                <a:spcPts val="800"/>
              </a:spcBef>
              <a:buClrTx/>
              <a:buFontTx/>
              <a:buNone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endParaRPr lang="ru-RU" sz="280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128588"/>
            <a:ext cx="8228013" cy="1068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Структура </a:t>
            </a:r>
            <a:r>
              <a:rPr lang="ru-RU" sz="44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урока на основе совместной </a:t>
            </a:r>
            <a:r>
              <a:rPr lang="ru-RU" sz="44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деятельности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7950" y="1268413"/>
            <a:ext cx="8785225" cy="5473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формирование потребности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моделирование образа желаемого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 мотивация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целеполагание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определение последовательности действий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выполнение действий по достижению результата</a:t>
            </a:r>
          </a:p>
          <a:p>
            <a:pPr marL="512763" indent="-512763">
              <a:spcBef>
                <a:spcPts val="800"/>
              </a:spcBef>
              <a:buFont typeface="Times New Roman" pitchFamily="16" charset="0"/>
              <a:buAutoNum type="arabicPeriod"/>
              <a:tabLst>
                <a:tab pos="512763" algn="l"/>
                <a:tab pos="617538" algn="l"/>
                <a:tab pos="1066800" algn="l"/>
                <a:tab pos="1516063" algn="l"/>
                <a:tab pos="1965325" algn="l"/>
                <a:tab pos="2414588" algn="l"/>
                <a:tab pos="2863850" algn="l"/>
                <a:tab pos="3313113" algn="l"/>
                <a:tab pos="3762375" algn="l"/>
                <a:tab pos="4211638" algn="l"/>
                <a:tab pos="4660900" algn="l"/>
                <a:tab pos="5110163" algn="l"/>
                <a:tab pos="5559425" algn="l"/>
                <a:tab pos="6008688" algn="l"/>
                <a:tab pos="6457950" algn="l"/>
                <a:tab pos="6907213" algn="l"/>
                <a:tab pos="7356475" algn="l"/>
                <a:tab pos="7805738" algn="l"/>
                <a:tab pos="8255000" algn="l"/>
                <a:tab pos="8704263" algn="l"/>
                <a:tab pos="9153525" algn="l"/>
              </a:tabLst>
            </a:pPr>
            <a:r>
              <a:rPr lang="ru-RU" sz="3200" dirty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соотнесение полученного результата с </a:t>
            </a:r>
            <a:r>
              <a:rPr lang="ru-RU" sz="32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желаемым, </a:t>
            </a:r>
            <a:r>
              <a:rPr lang="ru-RU" sz="3200" dirty="0" err="1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т.е</a:t>
            </a:r>
            <a:r>
              <a:rPr lang="ru-RU" sz="3200" dirty="0" smtClean="0">
                <a:solidFill>
                  <a:srgbClr val="000000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rPr>
              <a:t> анализ полученного результата</a:t>
            </a:r>
            <a:endParaRPr lang="ru-RU" sz="3200" dirty="0">
              <a:solidFill>
                <a:srgbClr val="000000"/>
              </a:solidFill>
              <a:latin typeface="Calibri" pitchFamily="32" charset="0"/>
              <a:ea typeface="Lucida Sans Unicode" pitchFamily="32" charset="0"/>
              <a:cs typeface="Lucida Sans Unicode" pitchFamily="3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4213" y="1052513"/>
            <a:ext cx="7775575" cy="180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288" y="792163"/>
            <a:ext cx="8353425" cy="27993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Практика использования </a:t>
            </a:r>
            <a:r>
              <a:rPr lang="en-US" sz="4400" b="1" dirty="0" smtClean="0">
                <a:solidFill>
                  <a:srgbClr val="000000"/>
                </a:solidFill>
                <a:latin typeface="Century" pitchFamily="16" charset="0"/>
              </a:rPr>
              <a:t>Lessons Study </a:t>
            </a: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на уроке окружающего мира 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Century" pitchFamily="16" charset="0"/>
              </a:rPr>
              <a:t> в 1 классе</a:t>
            </a:r>
            <a:endParaRPr lang="ru-RU" sz="4400" b="1" dirty="0">
              <a:solidFill>
                <a:srgbClr val="000000"/>
              </a:solidFill>
              <a:latin typeface="Century" pitchFamily="16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916238" y="3644900"/>
            <a:ext cx="6048375" cy="230687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b="1" dirty="0">
                <a:solidFill>
                  <a:srgbClr val="000000"/>
                </a:solidFill>
                <a:latin typeface="Georgia" charset="0"/>
              </a:rPr>
              <a:t>                               </a:t>
            </a:r>
            <a:r>
              <a:rPr lang="ru-RU" dirty="0">
                <a:solidFill>
                  <a:srgbClr val="000000"/>
                </a:solidFill>
                <a:latin typeface="Georgia" charset="0"/>
              </a:rPr>
              <a:t>Авторы- составители: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err="1" smtClean="0">
                <a:solidFill>
                  <a:srgbClr val="000000"/>
                </a:solidFill>
                <a:latin typeface="Georgia" charset="0"/>
              </a:rPr>
              <a:t>Меньшуткина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 И.Е.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    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Бокова И.С</a:t>
            </a:r>
            <a:r>
              <a:rPr lang="ru-RU" dirty="0">
                <a:solidFill>
                  <a:srgbClr val="000000"/>
                </a:solidFill>
                <a:latin typeface="Georgia" charset="0"/>
              </a:rPr>
              <a:t>.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 err="1" smtClean="0">
                <a:solidFill>
                  <a:srgbClr val="000000"/>
                </a:solidFill>
                <a:latin typeface="Georgia" charset="0"/>
              </a:rPr>
              <a:t>Тюкина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 Е.В.</a:t>
            </a:r>
            <a:endParaRPr lang="ru-RU" dirty="0">
              <a:solidFill>
                <a:srgbClr val="000000"/>
              </a:solidFill>
              <a:latin typeface="Georgia" charset="0"/>
            </a:endParaRP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                       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учителей МОУ «Средняя школа № 40»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г. Ярославль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>
                <a:solidFill>
                  <a:srgbClr val="000000"/>
                </a:solidFill>
                <a:latin typeface="Georgia" charset="0"/>
              </a:rPr>
              <a:t>                </a:t>
            </a:r>
            <a:r>
              <a:rPr lang="ru-RU" dirty="0" smtClean="0">
                <a:solidFill>
                  <a:srgbClr val="000000"/>
                </a:solidFill>
                <a:latin typeface="Georgia" charset="0"/>
              </a:rPr>
              <a:t>2018 </a:t>
            </a:r>
            <a:r>
              <a:rPr lang="ru-RU" dirty="0">
                <a:solidFill>
                  <a:srgbClr val="000000"/>
                </a:solidFill>
                <a:latin typeface="Georgia" charset="0"/>
              </a:rPr>
              <a:t>год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570037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 dirty="0" smtClean="0">
                <a:latin typeface="Century" pitchFamily="16" charset="0"/>
              </a:rPr>
              <a:t>Где проводилось </a:t>
            </a:r>
            <a:r>
              <a:rPr lang="en-US" sz="4000" b="1" dirty="0" smtClean="0">
                <a:latin typeface="Century" pitchFamily="16" charset="0"/>
              </a:rPr>
              <a:t>Lessons Study</a:t>
            </a:r>
            <a:r>
              <a:rPr lang="ru-RU" sz="4000" b="1" dirty="0" smtClean="0">
                <a:latin typeface="Century" pitchFamily="16" charset="0"/>
              </a:rPr>
              <a:t>?</a:t>
            </a:r>
            <a:endParaRPr lang="ru-RU" sz="4000" b="1" dirty="0">
              <a:latin typeface="Century" pitchFamily="16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На уроке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окружающего мира</a:t>
            </a:r>
            <a:endParaRPr lang="ru-RU" sz="3200" b="1" dirty="0">
              <a:solidFill>
                <a:srgbClr val="00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в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1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классе 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по теме </a:t>
            </a:r>
            <a:endParaRPr lang="ru-RU" sz="3200" b="1" dirty="0" smtClean="0">
              <a:solidFill>
                <a:srgbClr val="00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Century" pitchFamily="16" charset="0"/>
                <a:hlinkClick r:id="rId3" action="ppaction://hlinkfile"/>
              </a:rPr>
              <a:t>(проект урока)</a:t>
            </a:r>
            <a:endParaRPr lang="ru-RU" sz="3200" b="1" dirty="0">
              <a:solidFill>
                <a:srgbClr val="FF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Сделаем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игру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«Весенние изменения в природе»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в подарок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первоклассникам параллели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(«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Март-капельник»)</a:t>
            </a:r>
            <a:endParaRPr lang="ru-RU" sz="3200" b="1" dirty="0">
              <a:solidFill>
                <a:srgbClr val="000000"/>
              </a:solidFill>
              <a:latin typeface="Century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285729"/>
            <a:ext cx="8002587" cy="184787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b="1" dirty="0">
                <a:latin typeface="Century" pitchFamily="16" charset="0"/>
              </a:rPr>
              <a:t>Кем проводилось образовательное </a:t>
            </a:r>
            <a:r>
              <a:rPr lang="ru-RU" sz="3600" b="1" dirty="0" smtClean="0">
                <a:latin typeface="Century" pitchFamily="16" charset="0"/>
              </a:rPr>
              <a:t>со-бытие?</a:t>
            </a:r>
            <a:endParaRPr lang="ru-RU" sz="3600" b="1" dirty="0">
              <a:latin typeface="Century" pitchFamily="16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1268760"/>
            <a:ext cx="8229600" cy="485740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Georgia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Georgia" charset="0"/>
              </a:rPr>
              <a:t>Учителя: </a:t>
            </a:r>
            <a:endParaRPr lang="ru-RU" sz="2000" b="1" dirty="0">
              <a:solidFill>
                <a:srgbClr val="000000"/>
              </a:solidFill>
              <a:latin typeface="Georgia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Бокова Ирина Сергеевна -1б класс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  <a:latin typeface="Century" pitchFamily="16" charset="0"/>
              </a:rPr>
              <a:t>Тюкина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 Евгения Вячеславовна -1в класс</a:t>
            </a:r>
          </a:p>
          <a:p>
            <a:pPr marL="1587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dirty="0" smtClean="0">
                <a:solidFill>
                  <a:srgbClr val="000000"/>
                </a:solidFill>
                <a:latin typeface="Georgia" charset="0"/>
              </a:rPr>
              <a:t>Наблюдатели</a:t>
            </a:r>
            <a:r>
              <a:rPr lang="ru-RU" sz="2000" b="1" dirty="0">
                <a:solidFill>
                  <a:srgbClr val="000000"/>
                </a:solidFill>
                <a:latin typeface="Georgia" charset="0"/>
              </a:rPr>
              <a:t>: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  <a:latin typeface="Century" pitchFamily="16" charset="0"/>
              </a:rPr>
              <a:t>Тюкина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 Евгения Вячеславовна</a:t>
            </a:r>
            <a:endParaRPr lang="ru-RU" sz="16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 err="1">
                <a:solidFill>
                  <a:srgbClr val="000000"/>
                </a:solidFill>
                <a:latin typeface="Century" pitchFamily="16" charset="0"/>
              </a:rPr>
              <a:t>Меньшуткина</a:t>
            </a: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 Ирина </a:t>
            </a:r>
            <a:r>
              <a:rPr lang="ru-RU" sz="1600" b="1" dirty="0" smtClean="0">
                <a:solidFill>
                  <a:srgbClr val="000000"/>
                </a:solidFill>
                <a:latin typeface="Century" pitchFamily="16" charset="0"/>
              </a:rPr>
              <a:t>Евгеньевна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Century" pitchFamily="16" charset="0"/>
              </a:rPr>
              <a:t>Бокова Ирина Сергеевна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400" b="1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147050" cy="12954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Зачем проводилось </a:t>
            </a:r>
            <a:r>
              <a:rPr lang="ru-RU" sz="4400" b="1" dirty="0" err="1">
                <a:solidFill>
                  <a:schemeClr val="tx1"/>
                </a:solidFill>
                <a:latin typeface="Century" pitchFamily="16" charset="0"/>
              </a:rPr>
              <a:t>Lesson</a:t>
            </a: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 </a:t>
            </a:r>
            <a:r>
              <a:rPr lang="ru-RU" sz="4400" b="1" dirty="0" err="1">
                <a:solidFill>
                  <a:schemeClr val="tx1"/>
                </a:solidFill>
                <a:latin typeface="Century" pitchFamily="16" charset="0"/>
              </a:rPr>
              <a:t>Study</a:t>
            </a:r>
            <a:r>
              <a:rPr lang="ru-RU" sz="4400" b="1" dirty="0">
                <a:solidFill>
                  <a:schemeClr val="tx1"/>
                </a:solidFill>
                <a:latin typeface="Century" pitchFamily="16" charset="0"/>
              </a:rPr>
              <a:t>?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68313" y="2204864"/>
            <a:ext cx="8218487" cy="39212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587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Апробировать </a:t>
            </a:r>
            <a:r>
              <a:rPr lang="ru-RU" sz="2400" b="1" dirty="0" smtClean="0">
                <a:solidFill>
                  <a:srgbClr val="000000"/>
                </a:solidFill>
                <a:latin typeface="Century" pitchFamily="16" charset="0"/>
              </a:rPr>
              <a:t>применение «Лесенки успеха» на уроке окружающего мира в 1 классе</a:t>
            </a:r>
            <a:endParaRPr lang="ru-RU" sz="2400" b="1" dirty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Century" pitchFamily="16" charset="0"/>
              </a:rPr>
              <a:t>Возможное </a:t>
            </a:r>
            <a:r>
              <a:rPr lang="ru-RU" sz="2800" b="1" dirty="0">
                <a:solidFill>
                  <a:srgbClr val="000000"/>
                </a:solidFill>
                <a:latin typeface="Century" pitchFamily="16" charset="0"/>
              </a:rPr>
              <a:t>решение проблемы: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совместная </a:t>
            </a:r>
            <a:r>
              <a:rPr lang="ru-RU" sz="2400" dirty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работа в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группах при изготовлении игры, выполнение замеров знаний по теме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«Весенние изменения в природе»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ДО и ПОСЛЕ изготовления игры через самостоятельную работу,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самопроверку с помощью перфокарт, 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работа с текстовой информацией при изготовлении игры и соответствующими картинками, оценивание своих знаний на «Лесенке успеха</a:t>
            </a: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».</a:t>
            </a:r>
            <a:endParaRPr lang="ru-RU" sz="2400" dirty="0">
              <a:solidFill>
                <a:srgbClr val="000000"/>
              </a:solidFill>
              <a:latin typeface="Century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рмирующее оценива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Формирующее оценивание</Template>
  <TotalTime>207</TotalTime>
  <Words>673</Words>
  <Application>Microsoft Office PowerPoint</Application>
  <PresentationFormat>Экран (4:3)</PresentationFormat>
  <Paragraphs>123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Arial Unicode MS</vt:lpstr>
      <vt:lpstr>Microsoft YaHei</vt:lpstr>
      <vt:lpstr>Andale Sans UI</vt:lpstr>
      <vt:lpstr>Arial</vt:lpstr>
      <vt:lpstr>Calibri</vt:lpstr>
      <vt:lpstr>Century</vt:lpstr>
      <vt:lpstr>Georgia</vt:lpstr>
      <vt:lpstr>Lucida Sans Unicode</vt:lpstr>
      <vt:lpstr>Tahoma</vt:lpstr>
      <vt:lpstr>Times New Roman</vt:lpstr>
      <vt:lpstr>Wingdings</vt:lpstr>
      <vt:lpstr>Формирующее оценивание</vt:lpstr>
      <vt:lpstr>Тема Office</vt:lpstr>
      <vt:lpstr>  Проект урока  на основе совместной деятельности с использованием техник формирующего оценивания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Где проводилось Lessons Study?</vt:lpstr>
      <vt:lpstr>Кем проводилось образовательное со-бытие?</vt:lpstr>
      <vt:lpstr>Зачем проводилось Lesson Study?</vt:lpstr>
      <vt:lpstr>Как проводилось?</vt:lpstr>
      <vt:lpstr>Планируемые образовательные результаты:</vt:lpstr>
      <vt:lpstr>Цель :</vt:lpstr>
      <vt:lpstr>Этапы  совместной деятельности</vt:lpstr>
      <vt:lpstr>Этапы  совместной деятельности</vt:lpstr>
      <vt:lpstr>Результаты использования Lesson Study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40</dc:creator>
  <cp:lastModifiedBy>Ирина Евгеньевна</cp:lastModifiedBy>
  <cp:revision>27</cp:revision>
  <cp:lastPrinted>2017-11-21T13:11:40Z</cp:lastPrinted>
  <dcterms:created xsi:type="dcterms:W3CDTF">2017-04-17T01:40:51Z</dcterms:created>
  <dcterms:modified xsi:type="dcterms:W3CDTF">2018-03-28T09:49:17Z</dcterms:modified>
</cp:coreProperties>
</file>