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sldIdLst>
    <p:sldId id="256" r:id="rId2"/>
    <p:sldId id="269" r:id="rId3"/>
    <p:sldId id="259" r:id="rId4"/>
    <p:sldId id="270" r:id="rId5"/>
    <p:sldId id="263" r:id="rId6"/>
    <p:sldId id="264" r:id="rId7"/>
    <p:sldId id="258" r:id="rId8"/>
    <p:sldId id="262" r:id="rId9"/>
    <p:sldId id="265" r:id="rId10"/>
    <p:sldId id="260" r:id="rId11"/>
    <p:sldId id="257" r:id="rId12"/>
    <p:sldId id="261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43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25620-8241-4840-8DD4-7B38F555877D}" type="datetimeFigureOut">
              <a:rPr lang="ru-RU" smtClean="0"/>
              <a:pPr/>
              <a:t>27.02.2022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E855B-527D-4A09-B2E5-8FD88AAF20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4826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Cluster</a:t>
            </a:r>
            <a:r>
              <a:rPr lang="ru-RU" dirty="0" smtClean="0"/>
              <a:t> </a:t>
            </a:r>
            <a:r>
              <a:rPr lang="en-US" baseline="0" dirty="0" smtClean="0"/>
              <a:t>Spotlight </a:t>
            </a:r>
            <a:r>
              <a:rPr lang="ru-RU" baseline="0" dirty="0" smtClean="0"/>
              <a:t>9класс стр.134 упр.3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F93D5-0DA5-44E0-9C4F-47427D77DE7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5102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E855B-527D-4A09-B2E5-8FD88AAF202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195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D1A3-D6D8-4D9F-8600-7EA2CB4D298E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1475-27D4-4832-BCC4-69EE2BD33976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8A05-F08F-47C3-BF68-D0379F575BE2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210F-1CF6-405B-B22A-763696FE8C79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07750-120E-4FBA-944B-7518FB5054D4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C8CDF92-963A-4A90-9125-924BB21811E8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CD2B-0C3B-4BEB-90A6-7E2491E5B1C4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0B27-0F78-43AD-965F-106098AA78D5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2DAA-2CC2-4057-9A01-276A9D319901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19A7-DACE-460D-AF60-FF05635C9422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61758001-AFE8-4E81-9E5D-35B4966EC724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DCA7BA-744D-4F3C-9155-D3B3CBECB398}" type="datetime1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8692" y="434977"/>
            <a:ext cx="8915399" cy="2035278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Кластер на уроке иностранного языка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109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4367808" y="908720"/>
            <a:ext cx="2952328" cy="122413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Antarctica </a:t>
            </a:r>
          </a:p>
          <a:p>
            <a:pPr algn="ctr"/>
            <a:r>
              <a:rPr lang="en-US" dirty="0"/>
              <a:t>Ice melting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1991544" y="2564904"/>
            <a:ext cx="1944216" cy="13464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Sea level rises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8112224" y="2276872"/>
            <a:ext cx="2160240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More clouds – more snowfall</a:t>
            </a:r>
            <a:endParaRPr lang="ru-RU" dirty="0"/>
          </a:p>
        </p:txBody>
      </p:sp>
      <p:cxnSp>
        <p:nvCxnSpPr>
          <p:cNvPr id="23" name="Прямая со стрелкой 22"/>
          <p:cNvCxnSpPr>
            <a:stCxn id="19" idx="3"/>
          </p:cNvCxnSpPr>
          <p:nvPr/>
        </p:nvCxnSpPr>
        <p:spPr>
          <a:xfrm flipH="1">
            <a:off x="3647729" y="1953586"/>
            <a:ext cx="1152439" cy="7553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032104" y="1844824"/>
            <a:ext cx="122413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1775520" y="4365104"/>
            <a:ext cx="2304256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flooding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7176120" y="5301208"/>
            <a:ext cx="230425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Endangered species </a:t>
            </a:r>
          </a:p>
        </p:txBody>
      </p:sp>
      <p:cxnSp>
        <p:nvCxnSpPr>
          <p:cNvPr id="32" name="Прямая со стрелкой 31"/>
          <p:cNvCxnSpPr>
            <a:stCxn id="20" idx="4"/>
            <a:endCxn id="29" idx="0"/>
          </p:cNvCxnSpPr>
          <p:nvPr/>
        </p:nvCxnSpPr>
        <p:spPr>
          <a:xfrm flipH="1">
            <a:off x="2927648" y="3911352"/>
            <a:ext cx="36004" cy="453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7464152" y="4221088"/>
            <a:ext cx="2304256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Food chain affected</a:t>
            </a:r>
            <a:endParaRPr lang="ru-RU" dirty="0"/>
          </a:p>
        </p:txBody>
      </p:sp>
      <p:cxnSp>
        <p:nvCxnSpPr>
          <p:cNvPr id="35" name="Прямая со стрелкой 34"/>
          <p:cNvCxnSpPr>
            <a:stCxn id="21" idx="4"/>
            <a:endCxn id="33" idx="0"/>
          </p:cNvCxnSpPr>
          <p:nvPr/>
        </p:nvCxnSpPr>
        <p:spPr>
          <a:xfrm flipH="1">
            <a:off x="8616280" y="3645024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30" idx="0"/>
          </p:cNvCxnSpPr>
          <p:nvPr/>
        </p:nvCxnSpPr>
        <p:spPr>
          <a:xfrm flipH="1">
            <a:off x="8328248" y="5157192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2135560" y="5445224"/>
            <a:ext cx="230425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Problems for people living on the coast</a:t>
            </a:r>
            <a:endParaRPr lang="ru-RU" dirty="0"/>
          </a:p>
        </p:txBody>
      </p:sp>
      <p:cxnSp>
        <p:nvCxnSpPr>
          <p:cNvPr id="42" name="Прямая со стрелкой 41"/>
          <p:cNvCxnSpPr>
            <a:endCxn id="40" idx="0"/>
          </p:cNvCxnSpPr>
          <p:nvPr/>
        </p:nvCxnSpPr>
        <p:spPr>
          <a:xfrm>
            <a:off x="3143672" y="5301208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0306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31942" y="2144889"/>
            <a:ext cx="2212622" cy="1264355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Fiber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227284"/>
            <a:ext cx="10239022" cy="170311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How people use cotton</a:t>
            </a:r>
            <a:endParaRPr lang="ru-RU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3934072" y="1338486"/>
            <a:ext cx="2212622" cy="1264355"/>
          </a:xfrm>
          <a:prstGeom prst="ellips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Cotton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9923603" y="4686325"/>
            <a:ext cx="2212622" cy="126435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fertilizer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49956" y="3668888"/>
            <a:ext cx="2212622" cy="126435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Apparel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118556" y="3714043"/>
            <a:ext cx="2212622" cy="126435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790311" y="4166352"/>
            <a:ext cx="2212622" cy="126435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8302529" y="3638087"/>
            <a:ext cx="2212622" cy="126435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9857885" y="1994559"/>
            <a:ext cx="2212622" cy="126435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Oil</a:t>
            </a:r>
            <a:r>
              <a:rPr lang="en-US" dirty="0" smtClean="0"/>
              <a:t> 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455003" y="2143130"/>
            <a:ext cx="568131" cy="27250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728182" y="1925462"/>
            <a:ext cx="527755" cy="60889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8422617" y="2327236"/>
            <a:ext cx="1073426" cy="1301847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6906377" y="2509236"/>
            <a:ext cx="459133" cy="158863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" idx="3"/>
            <a:endCxn id="7" idx="0"/>
          </p:cNvCxnSpPr>
          <p:nvPr/>
        </p:nvCxnSpPr>
        <p:spPr>
          <a:xfrm flipH="1">
            <a:off x="1456267" y="3224083"/>
            <a:ext cx="299706" cy="44480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520168" y="3070712"/>
            <a:ext cx="605182" cy="61666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734414" y="1960690"/>
            <a:ext cx="1170152" cy="432854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6525264" y="1275044"/>
            <a:ext cx="2212622" cy="1264355"/>
          </a:xfrm>
          <a:prstGeom prst="ellips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Cotton</a:t>
            </a:r>
            <a:r>
              <a:rPr lang="en-US" dirty="0" smtClean="0"/>
              <a:t> </a:t>
            </a:r>
            <a:r>
              <a:rPr lang="en-US" b="1" dirty="0" smtClean="0"/>
              <a:t>seeds</a:t>
            </a:r>
            <a:endParaRPr lang="ru-RU" b="1" dirty="0"/>
          </a:p>
        </p:txBody>
      </p:sp>
      <p:sp>
        <p:nvSpPr>
          <p:cNvPr id="61" name="Овал 60"/>
          <p:cNvSpPr/>
          <p:nvPr/>
        </p:nvSpPr>
        <p:spPr>
          <a:xfrm>
            <a:off x="7631575" y="5460997"/>
            <a:ext cx="2212622" cy="126435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97321" y="227284"/>
            <a:ext cx="1666875" cy="1457325"/>
          </a:xfrm>
          <a:prstGeom prst="rect">
            <a:avLst/>
          </a:prstGeom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8611596" y="2250601"/>
            <a:ext cx="2653150" cy="242672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773272" y="2548403"/>
            <a:ext cx="758918" cy="3004541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59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799856" y="3140968"/>
            <a:ext cx="23042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 Black" pitchFamily="34" charset="0"/>
              </a:rPr>
              <a:t>тема</a:t>
            </a:r>
          </a:p>
        </p:txBody>
      </p:sp>
      <p:sp>
        <p:nvSpPr>
          <p:cNvPr id="8" name="Овал 7"/>
          <p:cNvSpPr/>
          <p:nvPr/>
        </p:nvSpPr>
        <p:spPr>
          <a:xfrm>
            <a:off x="7320136" y="2420888"/>
            <a:ext cx="1728192" cy="6480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Деталь 1</a:t>
            </a:r>
          </a:p>
        </p:txBody>
      </p:sp>
      <p:sp>
        <p:nvSpPr>
          <p:cNvPr id="9" name="Овал 8"/>
          <p:cNvSpPr/>
          <p:nvPr/>
        </p:nvSpPr>
        <p:spPr>
          <a:xfrm>
            <a:off x="8112224" y="1196752"/>
            <a:ext cx="1224136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367808" y="1124744"/>
            <a:ext cx="1368152" cy="7920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852599" y="964505"/>
            <a:ext cx="1368152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351584" y="5373216"/>
            <a:ext cx="1368152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583832" y="5445224"/>
            <a:ext cx="1296144" cy="7920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240016" y="5373216"/>
            <a:ext cx="1368152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040216" y="5373216"/>
            <a:ext cx="1440160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240016" y="1196752"/>
            <a:ext cx="1368152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927648" y="2132856"/>
            <a:ext cx="1872208" cy="7200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Деталь 2</a:t>
            </a:r>
          </a:p>
        </p:txBody>
      </p:sp>
      <p:sp>
        <p:nvSpPr>
          <p:cNvPr id="18" name="Овал 17"/>
          <p:cNvSpPr/>
          <p:nvPr/>
        </p:nvSpPr>
        <p:spPr>
          <a:xfrm>
            <a:off x="6672064" y="4293096"/>
            <a:ext cx="1584176" cy="7200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503712" y="4221088"/>
            <a:ext cx="1584176" cy="7200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4439816" y="3933056"/>
            <a:ext cx="72008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6888088" y="2852936"/>
            <a:ext cx="72008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032104" y="1916832"/>
            <a:ext cx="57606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9" idx="4"/>
          </p:cNvCxnSpPr>
          <p:nvPr/>
        </p:nvCxnSpPr>
        <p:spPr>
          <a:xfrm flipH="1">
            <a:off x="8436077" y="1916832"/>
            <a:ext cx="288215" cy="457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7" idx="1"/>
          </p:cNvCxnSpPr>
          <p:nvPr/>
        </p:nvCxnSpPr>
        <p:spPr>
          <a:xfrm>
            <a:off x="2723841" y="1696074"/>
            <a:ext cx="477986" cy="542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0" idx="4"/>
            <a:endCxn id="17" idx="7"/>
          </p:cNvCxnSpPr>
          <p:nvPr/>
        </p:nvCxnSpPr>
        <p:spPr>
          <a:xfrm flipH="1">
            <a:off x="4525678" y="1916833"/>
            <a:ext cx="526207" cy="321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528048" y="3861048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082013" y="4941168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644254" y="4941168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583832" y="2780928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3287688" y="4941168"/>
            <a:ext cx="50405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6804494" y="4941168"/>
            <a:ext cx="43204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2FFE-E4DE-461E-A3A0-05EDD57766F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09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9315" y="272143"/>
            <a:ext cx="10417628" cy="1262743"/>
          </a:xfrm>
        </p:spPr>
        <p:txBody>
          <a:bodyPr/>
          <a:lstStyle/>
          <a:p>
            <a:pPr algn="ctr"/>
            <a:r>
              <a:rPr lang="ru-RU" b="1" dirty="0" smtClean="0"/>
              <a:t>Преимущества применения приема «</a:t>
            </a:r>
            <a:r>
              <a:rPr lang="ru-RU" b="1" dirty="0"/>
              <a:t>К</a:t>
            </a:r>
            <a:r>
              <a:rPr lang="ru-RU" b="1" dirty="0" smtClean="0"/>
              <a:t>ластер»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589314" y="2111829"/>
            <a:ext cx="9915298" cy="3799393"/>
          </a:xfrm>
        </p:spPr>
        <p:txBody>
          <a:bodyPr/>
          <a:lstStyle/>
          <a:p>
            <a:pPr lvl="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охватить большой объем информации;</a:t>
            </a: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вовлекает всех участников коллектива в обучающий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процесс;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активны и открыты, потому что у них не возникает страха ошибиться, высказать неверное суждение.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0694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3061"/>
          </a:xfrm>
        </p:spPr>
        <p:txBody>
          <a:bodyPr>
            <a:normAutofit fontScale="90000"/>
          </a:bodyPr>
          <a:lstStyle/>
          <a:p>
            <a:r>
              <a:rPr lang="ru-RU" sz="2900" dirty="0" smtClean="0">
                <a:latin typeface="Arial Black" pitchFamily="34" charset="0"/>
              </a:rPr>
              <a:t>При работе с кластером развиваются УУД:</a:t>
            </a:r>
            <a:endParaRPr lang="ru-RU" sz="2900" dirty="0"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11086" y="1317171"/>
            <a:ext cx="9893526" cy="4594051"/>
          </a:xfrm>
        </p:spPr>
        <p:txBody>
          <a:bodyPr>
            <a:normAutofit/>
          </a:bodyPr>
          <a:lstStyle/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ставить вопросы;</a:t>
            </a: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выделять главное;</a:t>
            </a: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причинно-следственные связи и строить умозаключения;</a:t>
            </a: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переходить от частностей к общему, понимая проблему в целом;</a:t>
            </a: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 и анализировать;</a:t>
            </a: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аналогии.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0178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lbertus Extra Bold" panose="020E0802040304020204" pitchFamily="34" charset="0"/>
              </a:rPr>
              <a:t>Thanks for your attention!</a:t>
            </a:r>
            <a:endParaRPr lang="ru-RU" dirty="0">
              <a:solidFill>
                <a:schemeClr val="accent5">
                  <a:lumMod val="7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433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72995"/>
            <a:ext cx="10363199" cy="17793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Associagram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Cluster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map/ Word Web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Spider- gram/ Spider map/</a:t>
            </a:r>
            <a:r>
              <a:rPr lang="en-US" dirty="0"/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pidergraph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311579" y="1816444"/>
            <a:ext cx="10193033" cy="240956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diagram (= simple plan)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lines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circles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organizing information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so that it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easier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remember</a:t>
            </a:r>
          </a:p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drawing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shows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summary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facts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ideas, 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subject in a central circle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 the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 facts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lines drawn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out from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0952" y="4226011"/>
            <a:ext cx="4112140" cy="23330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8704" y="4030466"/>
            <a:ext cx="3831066" cy="27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835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93371" y="548680"/>
            <a:ext cx="10331597" cy="77355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Кластер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2FFE-E4DE-461E-A3A0-05EDD57766F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15880" y="1628800"/>
            <a:ext cx="208823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 Black" pitchFamily="34" charset="0"/>
              </a:rPr>
              <a:t>тема</a:t>
            </a:r>
          </a:p>
        </p:txBody>
      </p:sp>
      <p:sp>
        <p:nvSpPr>
          <p:cNvPr id="7" name="Овал 6"/>
          <p:cNvSpPr/>
          <p:nvPr/>
        </p:nvSpPr>
        <p:spPr>
          <a:xfrm>
            <a:off x="1991544" y="1916832"/>
            <a:ext cx="1656184" cy="79208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Деталь 1</a:t>
            </a:r>
          </a:p>
        </p:txBody>
      </p:sp>
      <p:sp>
        <p:nvSpPr>
          <p:cNvPr id="8" name="Овал 7"/>
          <p:cNvSpPr/>
          <p:nvPr/>
        </p:nvSpPr>
        <p:spPr>
          <a:xfrm>
            <a:off x="8112224" y="1484784"/>
            <a:ext cx="1800200" cy="86409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Деталь 2</a:t>
            </a:r>
          </a:p>
        </p:txBody>
      </p:sp>
      <p:sp>
        <p:nvSpPr>
          <p:cNvPr id="9" name="Овал 8"/>
          <p:cNvSpPr/>
          <p:nvPr/>
        </p:nvSpPr>
        <p:spPr>
          <a:xfrm>
            <a:off x="1703512" y="3356992"/>
            <a:ext cx="1512168" cy="7920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9048327" y="4365104"/>
            <a:ext cx="1692189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328248" y="2780928"/>
            <a:ext cx="1512168" cy="72008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Деталь 3</a:t>
            </a:r>
          </a:p>
        </p:txBody>
      </p:sp>
      <p:sp>
        <p:nvSpPr>
          <p:cNvPr id="12" name="Овал 11"/>
          <p:cNvSpPr/>
          <p:nvPr/>
        </p:nvSpPr>
        <p:spPr>
          <a:xfrm>
            <a:off x="3647729" y="3212976"/>
            <a:ext cx="1566528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19736" y="4941167"/>
            <a:ext cx="1728192" cy="75206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744072" y="4365104"/>
            <a:ext cx="1584176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672064" y="5805264"/>
            <a:ext cx="1656184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stCxn id="7" idx="6"/>
            <a:endCxn id="6" idx="2"/>
          </p:cNvCxnSpPr>
          <p:nvPr/>
        </p:nvCxnSpPr>
        <p:spPr>
          <a:xfrm flipV="1">
            <a:off x="3647728" y="2240868"/>
            <a:ext cx="13681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567608" y="270892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7" idx="5"/>
          </p:cNvCxnSpPr>
          <p:nvPr/>
        </p:nvCxnSpPr>
        <p:spPr>
          <a:xfrm>
            <a:off x="3405186" y="2592922"/>
            <a:ext cx="818607" cy="620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24192" y="213285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8" idx="3"/>
          </p:cNvCxnSpPr>
          <p:nvPr/>
        </p:nvCxnSpPr>
        <p:spPr>
          <a:xfrm flipV="1">
            <a:off x="7104113" y="2222336"/>
            <a:ext cx="1271745" cy="5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032104" y="2492896"/>
            <a:ext cx="136815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824192" y="3501008"/>
            <a:ext cx="7200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1" idx="4"/>
          </p:cNvCxnSpPr>
          <p:nvPr/>
        </p:nvCxnSpPr>
        <p:spPr>
          <a:xfrm>
            <a:off x="9084332" y="3501008"/>
            <a:ext cx="54006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16" idx="0"/>
          </p:cNvCxnSpPr>
          <p:nvPr/>
        </p:nvCxnSpPr>
        <p:spPr>
          <a:xfrm>
            <a:off x="7500156" y="508518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14" idx="0"/>
          </p:cNvCxnSpPr>
          <p:nvPr/>
        </p:nvCxnSpPr>
        <p:spPr>
          <a:xfrm>
            <a:off x="4439816" y="4077072"/>
            <a:ext cx="144016" cy="864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52232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94022" y="430594"/>
            <a:ext cx="9749481" cy="6239837"/>
          </a:xfrm>
        </p:spPr>
      </p:pic>
    </p:spTree>
    <p:extLst>
      <p:ext uri="{BB962C8B-B14F-4D97-AF65-F5344CB8AC3E}">
        <p14:creationId xmlns:p14="http://schemas.microsoft.com/office/powerpoint/2010/main" xmlns="" val="257647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4445211" y="2737169"/>
            <a:ext cx="2177161" cy="1779052"/>
          </a:xfrm>
          <a:prstGeom prst="ellips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n w="12700">
                  <a:solidFill>
                    <a:srgbClr val="FFFF00"/>
                  </a:solidFill>
                </a:ln>
                <a:solidFill>
                  <a:srgbClr val="7030A0"/>
                </a:solidFill>
                <a:latin typeface="Cooper Black" pitchFamily="18" charset="0"/>
              </a:rPr>
              <a:t>topic</a:t>
            </a:r>
            <a:endParaRPr lang="ru-RU" sz="3600" b="1" dirty="0">
              <a:ln w="12700">
                <a:solidFill>
                  <a:srgbClr val="FFFF00"/>
                </a:solidFill>
              </a:ln>
              <a:solidFill>
                <a:srgbClr val="7030A0"/>
              </a:solidFill>
              <a:latin typeface="Cooper Black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622388" y="4059998"/>
            <a:ext cx="1616583" cy="1332794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658904" y="5335845"/>
            <a:ext cx="1547389" cy="1256683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Cooper Black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485882" y="4514023"/>
            <a:ext cx="1755748" cy="1450164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Cooper Black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3238971" y="4031668"/>
            <a:ext cx="1252470" cy="4771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9" idx="1"/>
          </p:cNvCxnSpPr>
          <p:nvPr/>
        </p:nvCxnSpPr>
        <p:spPr>
          <a:xfrm>
            <a:off x="6530489" y="3988912"/>
            <a:ext cx="1212516" cy="7374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8" idx="0"/>
          </p:cNvCxnSpPr>
          <p:nvPr/>
        </p:nvCxnSpPr>
        <p:spPr>
          <a:xfrm flipH="1">
            <a:off x="5432599" y="4550629"/>
            <a:ext cx="55252" cy="78521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7667690" y="1779740"/>
            <a:ext cx="1828800" cy="1309481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41174" y="1688221"/>
            <a:ext cx="1782389" cy="1268838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359629" y="2575291"/>
            <a:ext cx="1131812" cy="71359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488712" y="2718505"/>
            <a:ext cx="1210202" cy="37071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728723" y="521954"/>
            <a:ext cx="1828800" cy="1309481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36" name="Прямая соединительная линия 35"/>
          <p:cNvCxnSpPr>
            <a:endCxn id="34" idx="4"/>
          </p:cNvCxnSpPr>
          <p:nvPr/>
        </p:nvCxnSpPr>
        <p:spPr>
          <a:xfrm flipV="1">
            <a:off x="5585815" y="1831435"/>
            <a:ext cx="57308" cy="83399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0" name="Заголовок 49"/>
          <p:cNvSpPr>
            <a:spLocks noGrp="1"/>
          </p:cNvSpPr>
          <p:nvPr>
            <p:ph type="title"/>
          </p:nvPr>
        </p:nvSpPr>
        <p:spPr>
          <a:xfrm>
            <a:off x="6530488" y="624110"/>
            <a:ext cx="5341963" cy="1280890"/>
          </a:xfrm>
        </p:spPr>
        <p:txBody>
          <a:bodyPr/>
          <a:lstStyle/>
          <a:p>
            <a:pPr algn="ctr"/>
            <a:r>
              <a:rPr lang="ru-RU" sz="2900" dirty="0">
                <a:latin typeface="Arial Black" pitchFamily="34" charset="0"/>
              </a:rPr>
              <a:t>Концептуальное колесо (ромашка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4" name="Номер слайда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5379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4470796" y="2751120"/>
            <a:ext cx="2177161" cy="1779052"/>
          </a:xfrm>
          <a:prstGeom prst="ellips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Rooms in a house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Cooper Black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1042" y="3950089"/>
            <a:ext cx="2757802" cy="191209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children’s room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633852" y="5373423"/>
            <a:ext cx="2155255" cy="1484577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kitchen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278848" y="4270217"/>
            <a:ext cx="2892286" cy="1529333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bathroom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3238971" y="4031668"/>
            <a:ext cx="1252470" cy="4771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530489" y="3988912"/>
            <a:ext cx="955392" cy="54126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4"/>
          </p:cNvCxnSpPr>
          <p:nvPr/>
        </p:nvCxnSpPr>
        <p:spPr>
          <a:xfrm flipH="1">
            <a:off x="5455425" y="4530172"/>
            <a:ext cx="103952" cy="79063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7667690" y="1779740"/>
            <a:ext cx="2169484" cy="1309481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hall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51353" y="1688221"/>
            <a:ext cx="2772211" cy="1205291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bedroom</a:t>
            </a:r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359629" y="2575291"/>
            <a:ext cx="1131812" cy="71359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488712" y="2718505"/>
            <a:ext cx="1210202" cy="37071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728723" y="521954"/>
            <a:ext cx="2099780" cy="1309481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living room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36" name="Прямая соединительная линия 35"/>
          <p:cNvCxnSpPr>
            <a:endCxn id="34" idx="4"/>
          </p:cNvCxnSpPr>
          <p:nvPr/>
        </p:nvCxnSpPr>
        <p:spPr>
          <a:xfrm flipV="1">
            <a:off x="5585815" y="1831435"/>
            <a:ext cx="192798" cy="83399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898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4583831" y="840658"/>
            <a:ext cx="2392155" cy="1200638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n w="12700">
                  <a:solidFill>
                    <a:srgbClr val="FFFF00"/>
                  </a:solidFill>
                </a:ln>
                <a:solidFill>
                  <a:srgbClr val="7030A0"/>
                </a:solidFill>
                <a:latin typeface="Cooper Black" pitchFamily="18" charset="0"/>
              </a:rPr>
              <a:t>Books</a:t>
            </a:r>
            <a:endParaRPr lang="ru-RU" sz="3600" b="1" dirty="0">
              <a:ln w="12700">
                <a:solidFill>
                  <a:srgbClr val="FFFF00"/>
                </a:solidFill>
              </a:ln>
              <a:solidFill>
                <a:srgbClr val="7030A0"/>
              </a:solidFill>
              <a:latin typeface="Cooper Black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32387" y="2881535"/>
            <a:ext cx="2492153" cy="1041535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oper Black" pitchFamily="18" charset="0"/>
              </a:rPr>
              <a:t>verbs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583832" y="3772517"/>
            <a:ext cx="2392154" cy="1153443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oper Black" pitchFamily="18" charset="0"/>
              </a:rPr>
              <a:t>people</a:t>
            </a:r>
            <a:endParaRPr lang="ru-RU" sz="2800" b="1" dirty="0">
              <a:solidFill>
                <a:srgbClr val="002060"/>
              </a:solidFill>
              <a:latin typeface="Cooper Black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577236" y="2708881"/>
            <a:ext cx="1923615" cy="121419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oper Black" pitchFamily="18" charset="0"/>
              </a:rPr>
              <a:t>types</a:t>
            </a:r>
            <a:endParaRPr lang="ru-RU" sz="2800" b="1" dirty="0">
              <a:solidFill>
                <a:srgbClr val="002060"/>
              </a:solidFill>
              <a:latin typeface="Cooper Black" pitchFamily="18" charset="0"/>
            </a:endParaRPr>
          </a:p>
        </p:txBody>
      </p:sp>
      <p:cxnSp>
        <p:nvCxnSpPr>
          <p:cNvPr id="33" name="Прямая соединительная линия 32"/>
          <p:cNvCxnSpPr>
            <a:endCxn id="7" idx="0"/>
          </p:cNvCxnSpPr>
          <p:nvPr/>
        </p:nvCxnSpPr>
        <p:spPr>
          <a:xfrm flipH="1">
            <a:off x="2278464" y="1681316"/>
            <a:ext cx="2305367" cy="120021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975986" y="1681316"/>
            <a:ext cx="2448233" cy="102756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643123" y="2041296"/>
            <a:ext cx="8603" cy="173122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2" name="Номер слайда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341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4583832" y="404664"/>
            <a:ext cx="2376264" cy="792088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n w="12700">
                  <a:solidFill>
                    <a:srgbClr val="FFFF00"/>
                  </a:solidFill>
                </a:ln>
                <a:solidFill>
                  <a:srgbClr val="7030A0"/>
                </a:solidFill>
                <a:latin typeface="Cooper Black" pitchFamily="18" charset="0"/>
              </a:rPr>
              <a:t>Books</a:t>
            </a:r>
            <a:endParaRPr lang="ru-RU" sz="3600" b="1" dirty="0">
              <a:ln w="12700">
                <a:solidFill>
                  <a:srgbClr val="FFFF00"/>
                </a:solidFill>
              </a:ln>
              <a:solidFill>
                <a:srgbClr val="7030A0"/>
              </a:solidFill>
              <a:latin typeface="Cooper Black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063552" y="1052736"/>
            <a:ext cx="1800200" cy="72008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oper Black" pitchFamily="18" charset="0"/>
              </a:rPr>
              <a:t>verbs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43872" y="1412776"/>
            <a:ext cx="2016224" cy="72008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oper Black" pitchFamily="18" charset="0"/>
              </a:rPr>
              <a:t>people</a:t>
            </a:r>
            <a:endParaRPr lang="ru-RU" sz="2800" b="1" dirty="0">
              <a:solidFill>
                <a:srgbClr val="002060"/>
              </a:solidFill>
              <a:latin typeface="Cooper Black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400256" y="260648"/>
            <a:ext cx="1800200" cy="72008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oper Black" pitchFamily="18" charset="0"/>
              </a:rPr>
              <a:t>types</a:t>
            </a:r>
            <a:endParaRPr lang="ru-RU" sz="2800" b="1" dirty="0">
              <a:solidFill>
                <a:srgbClr val="002060"/>
              </a:solidFill>
              <a:latin typeface="Cooper Black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867800" y="2996952"/>
            <a:ext cx="1800200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horror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040216" y="2348880"/>
            <a:ext cx="1800200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comedy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651776" y="1700808"/>
            <a:ext cx="2016224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detective</a:t>
            </a:r>
            <a:r>
              <a:rPr lang="en-US" dirty="0"/>
              <a:t> 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968208" y="980728"/>
            <a:ext cx="2090192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historical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007768" y="4509120"/>
            <a:ext cx="2088232" cy="720080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 Black" pitchFamily="34" charset="0"/>
              </a:rPr>
              <a:t>novalist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447928" y="3933056"/>
            <a:ext cx="2016224" cy="720080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character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511824" y="3284984"/>
            <a:ext cx="1800200" cy="720080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poet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231904" y="2564904"/>
            <a:ext cx="1800200" cy="720080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writer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775520" y="1844824"/>
            <a:ext cx="1800200" cy="72008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write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847528" y="2564904"/>
            <a:ext cx="1800200" cy="72008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read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775520" y="3284984"/>
            <a:ext cx="1800200" cy="72008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discuss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775520" y="4005064"/>
            <a:ext cx="1800200" cy="72008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imagine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8544272" y="4365104"/>
            <a:ext cx="2123728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romance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791744" y="2060848"/>
            <a:ext cx="1800200" cy="720080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reader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775520" y="5445224"/>
            <a:ext cx="1800200" cy="72008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express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703512" y="4725144"/>
            <a:ext cx="1800200" cy="72008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type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8040216" y="3645024"/>
            <a:ext cx="1800200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mystery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544272" y="5229200"/>
            <a:ext cx="1800200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Science</a:t>
            </a:r>
            <a:r>
              <a:rPr lang="en-US" dirty="0"/>
              <a:t> </a:t>
            </a:r>
            <a:r>
              <a:rPr lang="en-US" b="1" dirty="0">
                <a:latin typeface="Arial Black" pitchFamily="34" charset="0"/>
              </a:rPr>
              <a:t>fiction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6816080" y="4797152"/>
            <a:ext cx="2304256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Black" pitchFamily="34" charset="0"/>
              </a:rPr>
              <a:t>documentary</a:t>
            </a:r>
            <a:endParaRPr lang="ru-RU" sz="1400" b="1" dirty="0">
              <a:latin typeface="Arial Black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816080" y="5517232"/>
            <a:ext cx="1800200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fantasy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8400256" y="5949280"/>
            <a:ext cx="2088232" cy="72008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itchFamily="34" charset="0"/>
              </a:rPr>
              <a:t>adventure</a:t>
            </a:r>
            <a:endParaRPr lang="ru-RU" b="1" dirty="0">
              <a:latin typeface="Arial Black" pitchFamily="34" charset="0"/>
            </a:endParaRPr>
          </a:p>
        </p:txBody>
      </p:sp>
      <p:cxnSp>
        <p:nvCxnSpPr>
          <p:cNvPr id="33" name="Прямая соединительная линия 32"/>
          <p:cNvCxnSpPr>
            <a:stCxn id="6" idx="2"/>
            <a:endCxn id="7" idx="7"/>
          </p:cNvCxnSpPr>
          <p:nvPr/>
        </p:nvCxnSpPr>
        <p:spPr>
          <a:xfrm flipH="1">
            <a:off x="3600120" y="800709"/>
            <a:ext cx="983713" cy="35748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6" idx="6"/>
            <a:endCxn id="9" idx="2"/>
          </p:cNvCxnSpPr>
          <p:nvPr/>
        </p:nvCxnSpPr>
        <p:spPr>
          <a:xfrm flipV="1">
            <a:off x="6960096" y="620688"/>
            <a:ext cx="1440160" cy="18002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168008" y="1196752"/>
            <a:ext cx="72008" cy="21602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1703512" y="6137920"/>
            <a:ext cx="1800200" cy="72008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Black" pitchFamily="34" charset="0"/>
              </a:rPr>
              <a:t>issue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467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9429" y="109333"/>
            <a:ext cx="9906000" cy="6649232"/>
          </a:xfrm>
        </p:spPr>
      </p:pic>
    </p:spTree>
    <p:extLst>
      <p:ext uri="{BB962C8B-B14F-4D97-AF65-F5344CB8AC3E}">
        <p14:creationId xmlns:p14="http://schemas.microsoft.com/office/powerpoint/2010/main" xmlns="" val="565629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333</TotalTime>
  <Words>216</Words>
  <Application>Microsoft Office PowerPoint</Application>
  <PresentationFormat>Произвольный</PresentationFormat>
  <Paragraphs>99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Кластер на уроке иностранного языка</vt:lpstr>
      <vt:lpstr>Кластер  Associagram/ Cluster map/ Word Web/ Spider- gram/ Spider map/ Spidergraph   </vt:lpstr>
      <vt:lpstr>Кластер</vt:lpstr>
      <vt:lpstr>Слайд 4</vt:lpstr>
      <vt:lpstr>Концептуальное колесо (ромашка)</vt:lpstr>
      <vt:lpstr>Слайд 6</vt:lpstr>
      <vt:lpstr>Слайд 7</vt:lpstr>
      <vt:lpstr>Слайд 8</vt:lpstr>
      <vt:lpstr>Слайд 9</vt:lpstr>
      <vt:lpstr>Слайд 10</vt:lpstr>
      <vt:lpstr>How people use cotton</vt:lpstr>
      <vt:lpstr>Слайд 12</vt:lpstr>
      <vt:lpstr>Преимущества применения приема «Кластер»</vt:lpstr>
      <vt:lpstr>При работе с кластером развиваются УУД:</vt:lpstr>
      <vt:lpstr>Thanks for your attention!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Кластер на уроке</dc:title>
  <dc:creator>Любовь</dc:creator>
  <cp:lastModifiedBy>user</cp:lastModifiedBy>
  <cp:revision>33</cp:revision>
  <dcterms:created xsi:type="dcterms:W3CDTF">2016-12-03T01:41:49Z</dcterms:created>
  <dcterms:modified xsi:type="dcterms:W3CDTF">2022-02-26T21:46:13Z</dcterms:modified>
</cp:coreProperties>
</file>