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3"/>
    <p:sldId id="319" r:id="rId4"/>
    <p:sldId id="257" r:id="rId5"/>
    <p:sldId id="256" r:id="rId6"/>
    <p:sldId id="365" r:id="rId7"/>
    <p:sldId id="258" r:id="rId8"/>
    <p:sldId id="259" r:id="rId9"/>
    <p:sldId id="260" r:id="rId10"/>
    <p:sldId id="352" r:id="rId11"/>
    <p:sldId id="355" r:id="rId12"/>
    <p:sldId id="263" r:id="rId13"/>
    <p:sldId id="353" r:id="rId14"/>
    <p:sldId id="356" r:id="rId15"/>
    <p:sldId id="357" r:id="rId16"/>
    <p:sldId id="358" r:id="rId17"/>
    <p:sldId id="360" r:id="rId18"/>
    <p:sldId id="363" r:id="rId19"/>
    <p:sldId id="361" r:id="rId20"/>
    <p:sldId id="364" r:id="rId21"/>
    <p:sldId id="362" r:id="rId22"/>
    <p:sldId id="261" r:id="rId23"/>
    <p:sldId id="354" r:id="rId24"/>
    <p:sldId id="366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hyperlink" Target="http://window.edu.ru/" TargetMode="External"/><Relationship Id="rId2" Type="http://schemas.openxmlformats.org/officeDocument/2006/relationships/hyperlink" Target="http://school-collection.edu.ru/" TargetMode="External"/><Relationship Id="rId1" Type="http://schemas.openxmlformats.org/officeDocument/2006/relationships/hyperlink" Target="http://fcior.edu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hyperlink" Target="http://www.edu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hyperlink" Target="http://school-collection.edu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hyperlink" Target="https://uchi.ru/" TargetMode="External"/><Relationship Id="rId7" Type="http://schemas.openxmlformats.org/officeDocument/2006/relationships/hyperlink" Target="https://www.ismart.org/" TargetMode="External"/><Relationship Id="rId6" Type="http://schemas.openxmlformats.org/officeDocument/2006/relationships/hyperlink" Target="https://nativeclass.ru/" TargetMode="External"/><Relationship Id="rId5" Type="http://schemas.openxmlformats.org/officeDocument/2006/relationships/hyperlink" Target="https://globallab.org/ru/" TargetMode="External"/><Relationship Id="rId4" Type="http://schemas.openxmlformats.org/officeDocument/2006/relationships/hyperlink" Target="https://www.yaklass.ru/" TargetMode="External"/><Relationship Id="rId3" Type="http://schemas.openxmlformats.org/officeDocument/2006/relationships/hyperlink" Target="https://uchebnik.mos.ru/" TargetMode="External"/><Relationship Id="rId2" Type="http://schemas.openxmlformats.org/officeDocument/2006/relationships/hyperlink" Target="http://www.1class.ru/" TargetMode="External"/><Relationship Id="rId1" Type="http://schemas.openxmlformats.org/officeDocument/2006/relationships/hyperlink" Target="https://resh.edu.ru/" TargetMode="Externa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hyperlink" Target="https://educont.r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hyperlink" Target="http://www.studystack.com/" TargetMode="External"/><Relationship Id="rId6" Type="http://schemas.openxmlformats.org/officeDocument/2006/relationships/hyperlink" Target="http://www.zondle.com/" TargetMode="External"/><Relationship Id="rId5" Type="http://schemas.openxmlformats.org/officeDocument/2006/relationships/hyperlink" Target="http://learningapps.org/" TargetMode="External"/><Relationship Id="rId4" Type="http://schemas.openxmlformats.org/officeDocument/2006/relationships/hyperlink" Target="http://www.jeopardylabs.com/" TargetMode="External"/><Relationship Id="rId3" Type="http://schemas.openxmlformats.org/officeDocument/2006/relationships/hyperlink" Target="http://www.flashcardmachine.com/" TargetMode="External"/><Relationship Id="rId2" Type="http://schemas.openxmlformats.org/officeDocument/2006/relationships/hyperlink" Target="http://www.brainflips.com/" TargetMode="External"/><Relationship Id="rId1" Type="http://schemas.openxmlformats.org/officeDocument/2006/relationships/hyperlink" Target="http://www.classtools.ne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hyperlink" Target="http://learningapps.org/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file:///C:\Users\&#1057;&#1074;&#1077;&#1090;&#1083;&#1072;&#1085;&#1072;\AppData\Local\Temp\wps\INetCache\314ef646e27c92b0fee8348674102041" TargetMode="Externa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76400"/>
            <a:ext cx="87630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35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электронных образовательных ресурсов </a:t>
            </a:r>
            <a:endParaRPr lang="ru-RU" sz="2800" b="1" spc="-35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spc="-35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учебно-воспитательном процессе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http://beldou-2.ru/images/news/2021/mart/0001-001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28" name="AutoShape 4" descr="http://beldou-2.ru/images/news/2021/mart/0001-001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3400" y="3200400"/>
            <a:ext cx="4650740" cy="334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66800" y="228600"/>
            <a:ext cx="6866890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семинар</a:t>
            </a:r>
            <a:endParaRPr lang="ru-RU" sz="4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1219200"/>
            <a:ext cx="834458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053541"/>
            <a:ext cx="8029575" cy="526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</a:t>
            </a:r>
            <a:r>
              <a:rPr sz="2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</a:t>
            </a:r>
            <a:r>
              <a:rPr sz="2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порталов</a:t>
            </a:r>
            <a:endParaRPr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Базовые</a:t>
            </a:r>
            <a:r>
              <a:rPr sz="2400" b="1" spc="10" dirty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федеральные</a:t>
            </a:r>
            <a:r>
              <a:rPr sz="2400" b="1" spc="15" dirty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образовательные</a:t>
            </a:r>
            <a:r>
              <a:rPr sz="2400" b="1" spc="60" dirty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 </a:t>
            </a:r>
            <a:r>
              <a:rPr sz="2400" b="1" spc="-10" dirty="0" err="1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порталы</a:t>
            </a:r>
            <a:r>
              <a:rPr sz="2400" b="1" spc="-10" dirty="0" smtClean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:</a:t>
            </a:r>
            <a:endParaRPr lang="ru-RU" sz="2400" b="1" spc="-10" dirty="0" smtClean="0">
              <a:solidFill>
                <a:srgbClr val="00B050"/>
              </a:solidFill>
              <a:latin typeface="Bodoni MT Black" panose="02070A03080606020203" pitchFamily="18" charset="0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endParaRPr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z="24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информционно-образовательных ресурсов</a:t>
            </a:r>
            <a:r>
              <a:rPr sz="2400" b="1" spc="9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</a:t>
            </a:r>
            <a:r>
              <a:rPr sz="2400" spc="-1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://</a:t>
            </a:r>
            <a:r>
              <a:rPr sz="2400" spc="-1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fcior.edu.ru</a:t>
            </a:r>
            <a:r>
              <a:rPr lang="ru-RU" sz="2400" spc="-1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sz="24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http://school-collection.edu.ru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окно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http://window.edu.ru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0">
              <a:lnSpc>
                <a:spcPct val="100000"/>
              </a:lnSpc>
              <a:buFont typeface="Arial MT"/>
              <a:buNone/>
              <a:tabLst>
                <a:tab pos="354965" algn="l"/>
                <a:tab pos="355600" algn="l"/>
              </a:tabLst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3528"/>
            <a:ext cx="3019425" cy="832485"/>
            <a:chOff x="0" y="33528"/>
            <a:chExt cx="3019425" cy="83248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89916"/>
              <a:ext cx="2761488" cy="6172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3528"/>
              <a:ext cx="3019044" cy="8321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540" y="116611"/>
              <a:ext cx="2665603" cy="52321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3540" y="187096"/>
            <a:ext cx="2665730" cy="452755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sz="2800" b="1" spc="-1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Где</a:t>
            </a:r>
            <a:r>
              <a:rPr sz="28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искать</a:t>
            </a:r>
            <a:r>
              <a:rPr sz="2800" b="1" spc="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800" b="1" spc="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Ц</a:t>
            </a:r>
            <a:r>
              <a:rPr sz="28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ОР?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28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Федеральный</a:t>
            </a:r>
            <a:r>
              <a:rPr sz="2800" b="1" spc="4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8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центр информционно-образовательных ресурсов</a:t>
            </a:r>
            <a:r>
              <a:rPr sz="2800" b="1" spc="9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800" b="1" u="heavy" spc="-1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spc="9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sym typeface="+mn-ea"/>
                <a:hlinkClick r:id="rId1"/>
              </a:rPr>
              <a:t>http://fcior.edu.ru</a:t>
            </a:r>
            <a:r>
              <a:rPr lang="ru-RU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endParaRPr lang="ru-RU" u="heavy" spc="-1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 panose="020F0502020204030204"/>
              <a:cs typeface="Calibri" panose="020F0502020204030204"/>
              <a:sym typeface="+mn-ea"/>
            </a:endParaRPr>
          </a:p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2133600"/>
            <a:ext cx="8592820" cy="44856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03310" cy="1143000"/>
          </a:xfrm>
        </p:spPr>
        <p:txBody>
          <a:bodyPr>
            <a:normAutofit/>
          </a:bodyPr>
          <a:lstStyle/>
          <a:p>
            <a:pPr algn="ctr"/>
            <a:r>
              <a:rPr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Единая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коллекция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цифровых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образовательных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ресурсов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230110" cy="4572000"/>
          </a:xfrm>
        </p:spPr>
        <p:txBody>
          <a:bodyPr/>
          <a:lstStyle/>
          <a:p>
            <a:pPr marL="0" indent="0">
              <a:buNone/>
            </a:pPr>
            <a:r>
              <a:rPr dirty="0">
                <a:latin typeface="Calibri" panose="020F0502020204030204"/>
                <a:cs typeface="Calibri" panose="020F0502020204030204"/>
                <a:sym typeface="+mn-ea"/>
                <a:hlinkClick r:id="rId1"/>
              </a:rPr>
              <a:t>http://school-collection.edu.ru</a:t>
            </a:r>
            <a:r>
              <a:rPr dirty="0" smtClean="0">
                <a:latin typeface="Calibri" panose="020F0502020204030204"/>
                <a:cs typeface="Calibri" panose="020F0502020204030204"/>
                <a:sym typeface="+mn-ea"/>
                <a:hlinkClick r:id="rId1"/>
              </a:rPr>
              <a:t>/</a:t>
            </a:r>
            <a:r>
              <a:rPr lang="ru-RU" dirty="0" smtClean="0">
                <a:latin typeface="Calibri" panose="020F0502020204030204"/>
                <a:cs typeface="Calibri" panose="020F0502020204030204"/>
                <a:sym typeface="+mn-ea"/>
              </a:rPr>
              <a:t>   </a:t>
            </a:r>
            <a:endParaRPr dirty="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ru-RU" u="heavy" spc="-1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 panose="020F0502020204030204"/>
              <a:cs typeface="Calibri" panose="020F0502020204030204"/>
              <a:sym typeface="+mn-ea"/>
            </a:endParaRPr>
          </a:p>
          <a:p>
            <a:pPr marL="0" indent="0">
              <a:buNone/>
            </a:pPr>
            <a:endParaRPr lang="ru-RU" altLang="en-US" dirty="0"/>
          </a:p>
        </p:txBody>
      </p:sp>
      <p:pic>
        <p:nvPicPr>
          <p:cNvPr id="6" name="Замещающее содержимое 5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8632825" cy="44729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-227965"/>
            <a:ext cx="8055610" cy="1143000"/>
          </a:xfrm>
        </p:spPr>
        <p:txBody>
          <a:bodyPr>
            <a:normAutofit/>
          </a:bodyPr>
          <a:lstStyle/>
          <a:p>
            <a:pPr algn="ctr"/>
            <a:r>
              <a:rPr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Единое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окно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доступа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образовательным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ресурсам</a:t>
            </a:r>
            <a:endParaRPr lang="ru-RU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>
              <a:latin typeface="Calibri" panose="020F0502020204030204"/>
              <a:cs typeface="Calibri" panose="020F0502020204030204"/>
              <a:sym typeface="+mn-ea"/>
            </a:endParaRPr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quarter" idx="2"/>
          </p:nvPr>
        </p:nvPicPr>
        <p:blipFill>
          <a:blip r:embed="rId1" cstate="print"/>
          <a:stretch>
            <a:fillRect/>
          </a:stretch>
        </p:blipFill>
        <p:spPr>
          <a:xfrm>
            <a:off x="381000" y="914400"/>
            <a:ext cx="7836535" cy="5835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ЭЛЕКТРОННЫХ ОБРАЗОВАТЕЛЬНЫХ РЕСУРСОВ</a:t>
            </a:r>
            <a:endParaRPr lang="ru-RU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"/>
          </p:nvPr>
        </p:nvSpPr>
        <p:spPr>
          <a:xfrm>
            <a:off x="226060" y="1600200"/>
            <a:ext cx="8321040" cy="5107305"/>
          </a:xfrm>
        </p:spPr>
        <p:txBody>
          <a:bodyPr/>
          <a:lstStyle/>
          <a:p>
            <a:r>
              <a:rPr lang="ru-RU" altLang="en-US" b="1" dirty="0">
                <a:sym typeface="+mn-ea"/>
              </a:rPr>
              <a:t>«Российская электронная школа» </a:t>
            </a:r>
            <a:r>
              <a:rPr lang="ru-RU" altLang="en-US" dirty="0">
                <a:hlinkClick r:id="rId1"/>
              </a:rPr>
              <a:t>https://</a:t>
            </a:r>
            <a:r>
              <a:rPr lang="ru-RU" altLang="en-US" dirty="0" smtClean="0">
                <a:hlinkClick r:id="rId1"/>
              </a:rPr>
              <a:t>resh.edu.ru</a:t>
            </a:r>
            <a:r>
              <a:rPr lang="ru-RU" altLang="en-US" dirty="0" smtClean="0"/>
              <a:t>  </a:t>
            </a:r>
            <a:endParaRPr lang="ru-RU" altLang="en-US" dirty="0"/>
          </a:p>
          <a:p>
            <a:r>
              <a:rPr lang="ru-RU" altLang="en-US" b="1" dirty="0"/>
              <a:t> Общероссийский образовательный портал «Моя школа» </a:t>
            </a:r>
            <a:r>
              <a:rPr lang="ru-RU" altLang="en-US" dirty="0" smtClean="0">
                <a:sym typeface="+mn-ea"/>
                <a:hlinkClick r:id="rId2"/>
              </a:rPr>
              <a:t>www.1class.ru</a:t>
            </a:r>
            <a:r>
              <a:rPr lang="ru-RU" altLang="en-US" dirty="0" smtClean="0">
                <a:sym typeface="+mn-ea"/>
              </a:rPr>
              <a:t> </a:t>
            </a:r>
            <a:endParaRPr lang="ru-RU" altLang="en-US" dirty="0"/>
          </a:p>
          <a:p>
            <a:r>
              <a:rPr lang="ru-RU" altLang="en-US" b="1" dirty="0"/>
              <a:t>«Московская электронная школа» </a:t>
            </a:r>
            <a:r>
              <a:rPr lang="ru-RU" altLang="en-US" dirty="0">
                <a:sym typeface="+mn-ea"/>
                <a:hlinkClick r:id="rId3"/>
              </a:rPr>
              <a:t>https://</a:t>
            </a:r>
            <a:r>
              <a:rPr lang="ru-RU" altLang="en-US" dirty="0" smtClean="0">
                <a:sym typeface="+mn-ea"/>
                <a:hlinkClick r:id="rId3"/>
              </a:rPr>
              <a:t>uchebnik.mos.ru</a:t>
            </a:r>
            <a:r>
              <a:rPr lang="ru-RU" altLang="en-US" dirty="0" smtClean="0">
                <a:sym typeface="+mn-ea"/>
              </a:rPr>
              <a:t> </a:t>
            </a:r>
            <a:endParaRPr lang="ru-RU" altLang="en-US" dirty="0" smtClean="0">
              <a:sym typeface="+mn-ea"/>
            </a:endParaRPr>
          </a:p>
          <a:p>
            <a:r>
              <a:rPr lang="ru-RU" b="1" dirty="0" smtClean="0"/>
              <a:t>«</a:t>
            </a:r>
            <a:r>
              <a:rPr lang="ru-RU" b="1" dirty="0" err="1" smtClean="0"/>
              <a:t>ЯКласс</a:t>
            </a:r>
            <a:r>
              <a:rPr lang="ru-RU" b="1" dirty="0" smtClean="0"/>
              <a:t>» </a:t>
            </a:r>
            <a:r>
              <a:rPr lang="ru-RU" dirty="0" smtClean="0">
                <a:hlinkClick r:id="rId4"/>
              </a:rPr>
              <a:t>https://www.yaklass.ru</a:t>
            </a:r>
            <a:endParaRPr lang="ru-RU" dirty="0" smtClean="0"/>
          </a:p>
          <a:p>
            <a:r>
              <a:rPr lang="ru-RU" altLang="en-US" b="1" dirty="0" smtClean="0">
                <a:sym typeface="+mn-ea"/>
              </a:rPr>
              <a:t>«</a:t>
            </a:r>
            <a:r>
              <a:rPr lang="en-US" altLang="en-US" b="1" dirty="0" err="1" smtClean="0">
                <a:sym typeface="+mn-ea"/>
              </a:rPr>
              <a:t>Globallab</a:t>
            </a:r>
            <a:r>
              <a:rPr lang="ru-RU" altLang="en-US" b="1" dirty="0" smtClean="0">
                <a:sym typeface="+mn-ea"/>
              </a:rPr>
              <a:t>»  </a:t>
            </a:r>
            <a:r>
              <a:rPr lang="en-US" altLang="en-US" dirty="0" smtClean="0">
                <a:sym typeface="+mn-ea"/>
                <a:hlinkClick r:id="rId5"/>
              </a:rPr>
              <a:t>https://globallab.org/ru/#.Y0hDCzPP3IU</a:t>
            </a:r>
            <a:r>
              <a:rPr lang="ru-RU" altLang="en-US" dirty="0" smtClean="0">
                <a:sym typeface="+mn-ea"/>
              </a:rPr>
              <a:t> </a:t>
            </a:r>
            <a:endParaRPr lang="ru-RU" altLang="en-US" dirty="0" smtClean="0">
              <a:sym typeface="+mn-ea"/>
            </a:endParaRPr>
          </a:p>
          <a:p>
            <a:r>
              <a:rPr lang="ru-RU" altLang="en-US" b="1" dirty="0" smtClean="0">
                <a:sym typeface="+mn-ea"/>
              </a:rPr>
              <a:t>«</a:t>
            </a:r>
            <a:r>
              <a:rPr lang="en-US" altLang="en-US" b="1" dirty="0" smtClean="0">
                <a:sym typeface="+mn-ea"/>
              </a:rPr>
              <a:t>Native Class</a:t>
            </a:r>
            <a:r>
              <a:rPr lang="ru-RU" altLang="en-US" b="1" dirty="0" smtClean="0">
                <a:sym typeface="+mn-ea"/>
              </a:rPr>
              <a:t>» </a:t>
            </a:r>
            <a:r>
              <a:rPr lang="en-US" altLang="en-US" dirty="0" smtClean="0">
                <a:sym typeface="+mn-ea"/>
                <a:hlinkClick r:id="rId6"/>
              </a:rPr>
              <a:t>https://nativeclass.ru/</a:t>
            </a:r>
            <a:r>
              <a:rPr lang="ru-RU" altLang="en-US" dirty="0" smtClean="0">
                <a:sym typeface="+mn-ea"/>
              </a:rPr>
              <a:t> </a:t>
            </a:r>
            <a:endParaRPr lang="ru-RU" altLang="en-US" dirty="0" smtClean="0">
              <a:sym typeface="+mn-ea"/>
            </a:endParaRPr>
          </a:p>
          <a:p>
            <a:r>
              <a:rPr lang="ru-RU" altLang="en-US" b="1" dirty="0" smtClean="0">
                <a:sym typeface="+mn-ea"/>
              </a:rPr>
              <a:t>Детская образовательная платформа «</a:t>
            </a:r>
            <a:r>
              <a:rPr lang="en-US" altLang="en-US" b="1" dirty="0" err="1" smtClean="0">
                <a:sym typeface="+mn-ea"/>
              </a:rPr>
              <a:t>iSmart</a:t>
            </a:r>
            <a:r>
              <a:rPr lang="ru-RU" altLang="en-US" b="1" dirty="0" smtClean="0">
                <a:sym typeface="+mn-ea"/>
              </a:rPr>
              <a:t>» </a:t>
            </a:r>
            <a:r>
              <a:rPr lang="en-US" altLang="en-US" dirty="0" smtClean="0">
                <a:sym typeface="+mn-ea"/>
                <a:hlinkClick r:id="rId7"/>
              </a:rPr>
              <a:t>https://www.ismart.org/</a:t>
            </a:r>
            <a:endParaRPr lang="ru-RU" altLang="en-US" dirty="0" smtClean="0">
              <a:sym typeface="+mn-ea"/>
            </a:endParaRPr>
          </a:p>
          <a:p>
            <a:r>
              <a:rPr lang="ru-RU" altLang="en-US" b="1" dirty="0" smtClean="0">
                <a:sym typeface="+mn-ea"/>
              </a:rPr>
              <a:t>«Учи. </a:t>
            </a:r>
            <a:r>
              <a:rPr lang="ru-RU" altLang="en-US" b="1" dirty="0" err="1" smtClean="0">
                <a:sym typeface="+mn-ea"/>
              </a:rPr>
              <a:t>ру</a:t>
            </a:r>
            <a:r>
              <a:rPr lang="ru-RU" altLang="en-US" b="1" dirty="0" smtClean="0">
                <a:sym typeface="+mn-ea"/>
              </a:rPr>
              <a:t>» </a:t>
            </a:r>
            <a:r>
              <a:rPr lang="en-US" altLang="en-US" dirty="0" smtClean="0">
                <a:sym typeface="+mn-ea"/>
                <a:hlinkClick r:id="rId8"/>
              </a:rPr>
              <a:t>https://uchi.ru/</a:t>
            </a:r>
            <a:endParaRPr lang="ru-RU" altLang="en-US" dirty="0" smtClean="0">
              <a:sym typeface="+mn-ea"/>
            </a:endParaRPr>
          </a:p>
          <a:p>
            <a:endParaRPr lang="ru-RU" altLang="en-US" dirty="0">
              <a:sym typeface="+mn-ea"/>
            </a:endParaRPr>
          </a:p>
          <a:p>
            <a:endParaRPr lang="ru-RU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образовательный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3657600" cy="4572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1"/>
              </a:rPr>
              <a:t>https://educont.ru/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3427413"/>
            <a:ext cx="22875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848749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1143000"/>
            <a:ext cx="86641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сервисы для создания электронных образовательных ресурсов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458200" cy="4572000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Онлайн</a:t>
            </a:r>
            <a:r>
              <a:rPr lang="ru-RU" b="1" dirty="0" smtClean="0"/>
              <a:t> сервис для создания интерактивных Flash-ресурсов и, прежде всего, дидактических игр для уроков 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ClassTools.NET</a:t>
            </a:r>
            <a:r>
              <a:rPr lang="ru-RU" dirty="0" smtClean="0"/>
              <a:t> </a:t>
            </a:r>
            <a:r>
              <a:rPr lang="ru-RU" dirty="0" smtClean="0">
                <a:hlinkClick r:id="rId1"/>
              </a:rPr>
              <a:t>http://www.classtools.net/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b="1" dirty="0" err="1" smtClean="0"/>
              <a:t>Онлайн</a:t>
            </a:r>
            <a:r>
              <a:rPr lang="ru-RU" b="1" dirty="0" smtClean="0"/>
              <a:t> сервис для создания карточек </a:t>
            </a:r>
            <a:r>
              <a:rPr lang="ru-RU" dirty="0" smtClean="0"/>
              <a:t> 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BrainFlips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http://www.brainflips.com/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en-US" b="1" dirty="0" err="1" smtClean="0"/>
              <a:t>Онлайн</a:t>
            </a:r>
            <a:r>
              <a:rPr lang="en-US" b="1" dirty="0" smtClean="0"/>
              <a:t> </a:t>
            </a:r>
            <a:r>
              <a:rPr lang="en-US" b="1" dirty="0" err="1" smtClean="0"/>
              <a:t>сервис</a:t>
            </a:r>
            <a:r>
              <a:rPr lang="en-US" b="1" dirty="0" smtClean="0"/>
              <a:t>  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Flashcard Machine </a:t>
            </a:r>
            <a:r>
              <a:rPr lang="en-US" b="1" dirty="0" smtClean="0"/>
              <a:t> </a:t>
            </a:r>
            <a:r>
              <a:rPr lang="en-US" dirty="0" smtClean="0">
                <a:hlinkClick r:id="rId3"/>
              </a:rPr>
              <a:t>http://www.flashcardmachine.com</a:t>
            </a:r>
            <a:r>
              <a:rPr lang="en-US" b="1" dirty="0" smtClean="0"/>
              <a:t>  </a:t>
            </a:r>
            <a:endParaRPr lang="ru-RU" b="1" dirty="0" smtClean="0"/>
          </a:p>
          <a:p>
            <a:r>
              <a:rPr lang="ru-RU" b="1" dirty="0" err="1" smtClean="0"/>
              <a:t>Онлайн</a:t>
            </a:r>
            <a:r>
              <a:rPr lang="ru-RU" b="1" dirty="0" smtClean="0"/>
              <a:t> сервис  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JeopardyLabs</a:t>
            </a:r>
            <a:r>
              <a:rPr lang="ru-RU" b="1" dirty="0" smtClean="0"/>
              <a:t> </a:t>
            </a:r>
            <a:r>
              <a:rPr lang="ru-RU" dirty="0" smtClean="0"/>
              <a:t> </a:t>
            </a:r>
            <a:r>
              <a:rPr lang="ru-RU" dirty="0" smtClean="0">
                <a:hlinkClick r:id="rId4"/>
              </a:rPr>
              <a:t>http://www.jeopardylabs.com</a:t>
            </a:r>
            <a:endParaRPr lang="ru-RU" dirty="0" smtClean="0"/>
          </a:p>
          <a:p>
            <a:r>
              <a:rPr lang="ru-RU" b="1" dirty="0" smtClean="0"/>
              <a:t>Сервис</a:t>
            </a:r>
            <a:r>
              <a:rPr lang="ru-RU" dirty="0" smtClean="0"/>
              <a:t> 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LearningApps</a:t>
            </a:r>
            <a:r>
              <a:rPr lang="en-US" dirty="0" smtClean="0"/>
              <a:t> </a:t>
            </a:r>
            <a:r>
              <a:rPr lang="en-US" dirty="0" smtClean="0">
                <a:hlinkClick r:id="rId5"/>
              </a:rPr>
              <a:t>http://learningapps.org</a:t>
            </a:r>
            <a:r>
              <a:rPr lang="en-US" dirty="0" smtClean="0"/>
              <a:t> </a:t>
            </a:r>
            <a:endParaRPr lang="ru-RU" dirty="0" smtClean="0"/>
          </a:p>
          <a:p>
            <a:r>
              <a:rPr lang="ru-RU" b="1" dirty="0" smtClean="0"/>
              <a:t>Образовательный сайт</a:t>
            </a:r>
            <a:r>
              <a:rPr lang="ru-RU" dirty="0" smtClean="0"/>
              <a:t> 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Zondle</a:t>
            </a:r>
            <a:r>
              <a:rPr lang="ru-RU" dirty="0" smtClean="0"/>
              <a:t> </a:t>
            </a:r>
            <a:r>
              <a:rPr lang="ru-RU" dirty="0" smtClean="0">
                <a:hlinkClick r:id="rId6"/>
              </a:rPr>
              <a:t>http://www.zondle.com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b="1" dirty="0" err="1" smtClean="0"/>
              <a:t>Онлайн</a:t>
            </a:r>
            <a:r>
              <a:rPr lang="ru-RU" b="1" dirty="0" smtClean="0"/>
              <a:t> сервис 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Study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Stack</a:t>
            </a:r>
            <a:r>
              <a:rPr lang="ru-RU" dirty="0" smtClean="0"/>
              <a:t> </a:t>
            </a:r>
            <a:r>
              <a:rPr lang="ru-RU" dirty="0" smtClean="0">
                <a:hlinkClick r:id="rId7"/>
              </a:rPr>
              <a:t>http://www.studystack.com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-571500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 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685800"/>
            <a:ext cx="3657600" cy="4572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1"/>
              </a:rPr>
              <a:t>http://learningapps.org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7924800" cy="536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1" r:link="rId2" cstate="print"/>
          <a:stretch>
            <a:fillRect/>
          </a:stretch>
        </p:blipFill>
        <p:spPr>
          <a:xfrm>
            <a:off x="4572000" y="3429000"/>
            <a:ext cx="1457960" cy="597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Изображение 1" descr="20210322_094044_w500_h37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5942965" cy="44456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400" y="304800"/>
            <a:ext cx="8108315" cy="1137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35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endParaRPr lang="ru-RU" sz="2800" b="1" spc="-35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spc="-35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соблюдению санитарных норм и правил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81000" y="1446312"/>
            <a:ext cx="7467600" cy="44012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использовании ЭСО с демонстрацией обучающих фильмов, программ или иной информации, предусматривающих ее фиксацию в тетрадях воспитанниками и обучающимися, продолжительность непрерывного использования экрана не должна превышать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5 – 7 лет – 5 – 7 минут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учащихся 1-4х классов – 10 минут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5-9х классов – 15 минут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продолжительность использования ЭСО на уроке не должна превышать для интерактивной доски – для детей до 10 лет – 20 минут, старше 10 лет 30 минут; компьютера – для детей 1-2 классов – 20 минут, 3-4 классов – 25 минут, 5-9 классов – 30 минут, 10-11 классов – 35 минут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1254125"/>
            <a:ext cx="8070850" cy="560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709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соответствовать содержанию учебника, нормативным актам Министерства образования и науки РФ, используемым программам;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marR="13709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ориентироваться на современные формы обучения, обеспечивать высокую интерактивность и мультимедийность обучения;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marR="13709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обеспечивать возможность уровневой дифференциации и индивидуализации обучения;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marR="13709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предлагать виды учебной деятельности, ориентирующие обучающегося на приобретение опыта решения жизненных проблем на основе знаний и умений в рамках данного предмета;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marR="13709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0"/>
            <a:ext cx="8382000" cy="1143000"/>
          </a:xfrm>
        </p:spPr>
        <p:txBody>
          <a:bodyPr>
            <a:normAutofit/>
          </a:bodyPr>
          <a:lstStyle/>
          <a:p>
            <a:r>
              <a:rPr lang="ru-RU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ЭОР и ЦОР</a:t>
            </a:r>
            <a:br>
              <a:rPr lang="ru-RU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ЦОР и ЭОР должны:</a:t>
            </a:r>
            <a:endParaRPr lang="ru-RU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9372600" cy="5940425"/>
          </a:xfrm>
        </p:spPr>
        <p:txBody>
          <a:bodyPr>
            <a:normAutofit fontScale="95000" lnSpcReduction="10000"/>
          </a:bodyPr>
          <a:lstStyle/>
          <a:p>
            <a:pPr marL="355600" marR="13709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 panose="020F0502020204030204"/>
                <a:cs typeface="Calibri" panose="020F0502020204030204"/>
                <a:sym typeface="+mn-ea"/>
              </a:rPr>
              <a:t>обеспечивать использование как самостоятельной, так и групповой работы;</a:t>
            </a:r>
            <a:endParaRPr dirty="0">
              <a:latin typeface="Calibri" panose="020F0502020204030204"/>
              <a:cs typeface="Calibri" panose="020F0502020204030204"/>
            </a:endParaRPr>
          </a:p>
          <a:p>
            <a:pPr marL="355600" marR="13709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 panose="020F0502020204030204"/>
                <a:cs typeface="Calibri" panose="020F0502020204030204"/>
                <a:sym typeface="+mn-ea"/>
              </a:rPr>
              <a:t>содержать варианты учебного планирования, предполагающего модульную структуру;</a:t>
            </a:r>
            <a:endParaRPr dirty="0">
              <a:latin typeface="Calibri" panose="020F0502020204030204"/>
              <a:cs typeface="Calibri" panose="020F0502020204030204"/>
            </a:endParaRPr>
          </a:p>
          <a:p>
            <a:pPr marL="355600" marR="13709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 panose="020F0502020204030204"/>
                <a:cs typeface="Calibri" panose="020F0502020204030204"/>
                <a:sym typeface="+mn-ea"/>
              </a:rPr>
              <a:t>превышать по объему соответствующие разделы учебника, не расширяя при этом тематические разделы;</a:t>
            </a:r>
            <a:endParaRPr dirty="0">
              <a:latin typeface="Calibri" panose="020F0502020204030204"/>
              <a:cs typeface="Calibri" panose="020F0502020204030204"/>
            </a:endParaRPr>
          </a:p>
          <a:p>
            <a:pPr marL="355600" marR="13709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 panose="020F0502020204030204"/>
                <a:cs typeface="Calibri" panose="020F0502020204030204"/>
                <a:sym typeface="+mn-ea"/>
              </a:rPr>
              <a:t>полноценно воспроизводиться на заявленных технических платформах;</a:t>
            </a:r>
            <a:endParaRPr dirty="0">
              <a:latin typeface="Calibri" panose="020F0502020204030204"/>
              <a:cs typeface="Calibri" panose="020F0502020204030204"/>
            </a:endParaRPr>
          </a:p>
          <a:p>
            <a:pPr marL="355600" marR="13709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 panose="020F0502020204030204"/>
                <a:cs typeface="Calibri" panose="020F0502020204030204"/>
                <a:sym typeface="+mn-ea"/>
              </a:rPr>
              <a:t>обеспечивать возможность параллельно с цифровыми образовательными ресурсами использовать другие программы;</a:t>
            </a:r>
            <a:endParaRPr dirty="0">
              <a:latin typeface="Calibri" panose="020F0502020204030204"/>
              <a:cs typeface="Calibri" panose="020F0502020204030204"/>
            </a:endParaRPr>
          </a:p>
          <a:p>
            <a:pPr marL="355600" marR="13709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 panose="020F0502020204030204"/>
                <a:cs typeface="Calibri" panose="020F0502020204030204"/>
                <a:sym typeface="+mn-ea"/>
              </a:rPr>
              <a:t>обеспечивать там, где это методически целесообразно, индивидуальную настройку и сохранение промежуточных результатов работы;</a:t>
            </a:r>
            <a:endParaRPr dirty="0">
              <a:latin typeface="Calibri" panose="020F0502020204030204"/>
              <a:cs typeface="Calibri" panose="020F0502020204030204"/>
            </a:endParaRPr>
          </a:p>
          <a:p>
            <a:pPr marL="355600" marR="13709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 panose="020F0502020204030204"/>
                <a:cs typeface="Calibri" panose="020F0502020204030204"/>
                <a:sym typeface="+mn-ea"/>
              </a:rPr>
              <a:t>иметь там, где это необходимо, встроенную контекстную помощь;</a:t>
            </a:r>
            <a:endParaRPr dirty="0">
              <a:latin typeface="Calibri" panose="020F0502020204030204"/>
              <a:cs typeface="Calibri" panose="020F0502020204030204"/>
            </a:endParaRPr>
          </a:p>
          <a:p>
            <a:pPr marL="355600" marR="13709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 panose="020F0502020204030204"/>
                <a:cs typeface="Calibri" panose="020F0502020204030204"/>
                <a:sym typeface="+mn-ea"/>
              </a:rPr>
              <a:t>иметь удобный интерфейс.</a:t>
            </a:r>
            <a:endParaRPr lang="ru-RU" alt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75883"/>
            <a:ext cx="8610600" cy="1143000"/>
          </a:xfrm>
        </p:spPr>
        <p:txBody>
          <a:bodyPr>
            <a:normAutofit/>
          </a:bodyPr>
          <a:lstStyle/>
          <a:p>
            <a:r>
              <a:rPr lang="ru-RU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ЭОР и ЦОР</a:t>
            </a:r>
            <a:br>
              <a:rPr lang="ru-RU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ЦОР и ЭОР должны:</a:t>
            </a:r>
            <a:endParaRPr lang="ru-RU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учебного процесса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Вариант 1</a:t>
            </a:r>
            <a:r>
              <a:rPr lang="ru-RU" dirty="0" smtClean="0"/>
              <a:t>. Фронтальная работа с классом + групповая работа (по 2 – 3 человека за одним компьютером).</a:t>
            </a:r>
            <a:endParaRPr lang="ru-RU" dirty="0" smtClean="0"/>
          </a:p>
          <a:p>
            <a:r>
              <a:rPr lang="ru-RU" b="1" dirty="0" smtClean="0"/>
              <a:t>Вариант 2.</a:t>
            </a:r>
            <a:r>
              <a:rPr lang="en-US" dirty="0" smtClean="0"/>
              <a:t> </a:t>
            </a:r>
            <a:r>
              <a:rPr lang="ru-RU" dirty="0" smtClean="0"/>
              <a:t>Фронтальная работа с классом + индивидуальная </a:t>
            </a:r>
            <a:r>
              <a:rPr lang="ru-RU" dirty="0" smtClean="0"/>
              <a:t>работа.</a:t>
            </a:r>
            <a:endParaRPr lang="ru-RU" dirty="0" smtClean="0"/>
          </a:p>
          <a:p>
            <a:r>
              <a:rPr lang="ru-RU" b="1" dirty="0" smtClean="0"/>
              <a:t>Вариант 3.</a:t>
            </a:r>
            <a:r>
              <a:rPr lang="en-US" dirty="0" smtClean="0"/>
              <a:t> </a:t>
            </a:r>
            <a:r>
              <a:rPr lang="ru-RU" dirty="0" smtClean="0"/>
              <a:t>Использование домашних компьютеров, как для индивидуальной работы, так и для творческой, исследовательской и проектной деятельности.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381000"/>
            <a:ext cx="227888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ЭОР</a:t>
            </a:r>
            <a:r>
              <a:rPr sz="2800" b="1" spc="-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ЦОР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524000"/>
            <a:ext cx="7924800" cy="4832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ЭОР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(электронные образовательные ресурсы)</a:t>
            </a:r>
            <a:r>
              <a:rPr sz="2400" b="1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06375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программного,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информационного, </a:t>
            </a:r>
            <a:r>
              <a:rPr sz="24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организационного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2590"/>
              </a:lnSpc>
              <a:spcBef>
                <a:spcPts val="5"/>
              </a:spcBef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изданий,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размещаемых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машиночитаемых </a:t>
            </a:r>
            <a:r>
              <a:rPr sz="24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носителях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85">
              <a:lnSpc>
                <a:spcPts val="2735"/>
              </a:lnSpc>
              <a:tabLst>
                <a:tab pos="730250" algn="l"/>
              </a:tabLst>
            </a:pPr>
            <a:r>
              <a:rPr sz="2400" b="1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ЦОР	</a:t>
            </a:r>
            <a:r>
              <a:rPr lang="ru-RU" sz="2400" b="1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(цифровые образовательные ресурсы)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sz="24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sz="24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</a:t>
            </a:r>
            <a:r>
              <a:rPr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видеофрагменты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статические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модели, </a:t>
            </a:r>
            <a:r>
              <a:rPr sz="24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виртуальной реальности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интерактивного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моделирования,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картографические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35940">
              <a:lnSpc>
                <a:spcPts val="2590"/>
              </a:lnSpc>
              <a:spcBef>
                <a:spcPts val="5"/>
              </a:spcBef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звукозаписи, символьные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графика, </a:t>
            </a:r>
            <a:r>
              <a:rPr sz="24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en-US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29400" y="0"/>
            <a:ext cx="2014538" cy="198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2286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использования ЦОР и ЭОР 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19200" y="1981200"/>
            <a:ext cx="6029325" cy="416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использования ЦОР и ЭОР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качества образования и увеличение степени его  доступности.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47800" y="2286000"/>
            <a:ext cx="5791200" cy="383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2057400" y="1143000"/>
            <a:ext cx="51054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ЦОР</a:t>
            </a:r>
            <a:endParaRPr lang="ru-RU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981200" y="2794000"/>
            <a:ext cx="1227455" cy="11220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867400" y="2811780"/>
            <a:ext cx="1219200" cy="11506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81000" y="3962400"/>
            <a:ext cx="3124200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ЦОР</a:t>
            </a:r>
            <a:endParaRPr lang="ru-RU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34000" y="3999230"/>
            <a:ext cx="3124200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ЦОР</a:t>
            </a:r>
            <a:endParaRPr lang="ru-RU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762000"/>
            <a:ext cx="5391785" cy="459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sz="2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</a:t>
            </a:r>
            <a:r>
              <a:rPr sz="28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ЦОР</a:t>
            </a:r>
            <a:endParaRPr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524000"/>
            <a:ext cx="8608060" cy="485709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сопроводительным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336675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набора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отсканированных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sz="28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оглавлением;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аудиозапись;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видеозапись;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  <a:tab pos="2392680" algn="l"/>
              </a:tabLst>
            </a:pP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медиаобъект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курса,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выполненного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8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платформе.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0"/>
            <a:ext cx="2241178" cy="167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304800"/>
            <a:ext cx="412877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sz="2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</a:t>
            </a:r>
            <a:r>
              <a:rPr sz="28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ЦОР</a:t>
            </a:r>
            <a:endParaRPr sz="2800" b="1" spc="-2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762000"/>
            <a:ext cx="8064500" cy="506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гипертекстовый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иллюстрациями,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допускающий </a:t>
            </a:r>
            <a:r>
              <a:rPr sz="28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самостоятельные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(части,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главы);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определенному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выполненный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</a:t>
            </a:r>
            <a:r>
              <a:rPr sz="28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платформе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требующий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</a:t>
            </a:r>
            <a:r>
              <a:rPr sz="28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(проигрывателя)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применение компьютера  возможно в различных режимах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7467600" cy="4873752"/>
          </a:xfrm>
        </p:spPr>
        <p:txBody>
          <a:bodyPr/>
          <a:lstStyle/>
          <a:p>
            <a:r>
              <a:rPr lang="ru-RU" altLang="en-US" dirty="0"/>
              <a:t>в обучающем режиме;</a:t>
            </a:r>
            <a:endParaRPr lang="ru-RU" altLang="en-US" dirty="0"/>
          </a:p>
          <a:p>
            <a:r>
              <a:rPr lang="ru-RU" altLang="en-US" dirty="0"/>
              <a:t>в режиме графической иллюстрации изучаемого материала;</a:t>
            </a:r>
            <a:endParaRPr lang="ru-RU" altLang="en-US" dirty="0"/>
          </a:p>
          <a:p>
            <a:r>
              <a:rPr lang="ru-RU" altLang="en-US" dirty="0"/>
              <a:t>в тренировочном режиме для отработки элементарных умений и навыков после изучения темы;</a:t>
            </a:r>
            <a:endParaRPr lang="ru-RU" altLang="en-US" dirty="0"/>
          </a:p>
          <a:p>
            <a:r>
              <a:rPr lang="ru-RU" altLang="en-US" dirty="0"/>
              <a:t>в диагностическом режиме тестирования качества усвоения материала;</a:t>
            </a:r>
            <a:endParaRPr lang="ru-RU" altLang="en-US" dirty="0"/>
          </a:p>
          <a:p>
            <a:r>
              <a:rPr lang="ru-RU" altLang="en-US" dirty="0"/>
              <a:t>в режиме самообучения.</a:t>
            </a:r>
            <a:endParaRPr lang="ru-RU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24600" y="4040000"/>
            <a:ext cx="2562226" cy="254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5676</Words>
  <Application>WPS Presentation</Application>
  <PresentationFormat>Экран (4:3)</PresentationFormat>
  <Paragraphs>152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SimSun</vt:lpstr>
      <vt:lpstr>Wingdings</vt:lpstr>
      <vt:lpstr>Wingdings</vt:lpstr>
      <vt:lpstr>Wingdings 2</vt:lpstr>
      <vt:lpstr>Calibri</vt:lpstr>
      <vt:lpstr>Times New Roman</vt:lpstr>
      <vt:lpstr>Arial MT</vt:lpstr>
      <vt:lpstr>Century Schoolbook</vt:lpstr>
      <vt:lpstr>Microsoft YaHei</vt:lpstr>
      <vt:lpstr>Arial Unicode MS</vt:lpstr>
      <vt:lpstr>Bodoni MT Black</vt:lpstr>
      <vt:lpstr>Эркер</vt:lpstr>
      <vt:lpstr>PowerPoint 演示文稿</vt:lpstr>
      <vt:lpstr>PowerPoint 演示文稿</vt:lpstr>
      <vt:lpstr>ЭОР и ЦОР</vt:lpstr>
      <vt:lpstr>PowerPoint 演示文稿</vt:lpstr>
      <vt:lpstr>PowerPoint 演示文稿</vt:lpstr>
      <vt:lpstr>PowerPoint 演示文稿</vt:lpstr>
      <vt:lpstr>Примеры простых ЦОР</vt:lpstr>
      <vt:lpstr>Примеры сложных ЦОР</vt:lpstr>
      <vt:lpstr>применение компьютера  возможно в различных режимах:</vt:lpstr>
      <vt:lpstr>PowerPoint 演示文稿</vt:lpstr>
      <vt:lpstr>Где искать ЦОР?</vt:lpstr>
      <vt:lpstr>Федеральный центр информционно-образовательных ресурсов  </vt:lpstr>
      <vt:lpstr>Единая коллекция цифровых образовательных ресурсов </vt:lpstr>
      <vt:lpstr>Единое окно доступа к образовательным ресурсам</vt:lpstr>
      <vt:lpstr>СПИСОК ЭЛЕКТРОННЫХ ОБРАЗОВАТЕЛЬНЫХ РЕСУРСОВ</vt:lpstr>
      <vt:lpstr>Цифровой образовательный контент</vt:lpstr>
      <vt:lpstr>PowerPoint 演示文稿</vt:lpstr>
      <vt:lpstr>Онлайн сервисы для создания электронных образовательных ресурсов </vt:lpstr>
      <vt:lpstr>Сервис LearningApps </vt:lpstr>
      <vt:lpstr>Рекомендации по соблюдению санитарных норм и правил</vt:lpstr>
      <vt:lpstr>Общие требования к ЭОР и ЦОР Современные ЦОР и ЭОР должны:</vt:lpstr>
      <vt:lpstr>Общие требования к ЭОР и ЦОР Современные ЦОР и ЭОР должны:</vt:lpstr>
      <vt:lpstr>варианты организации учебного процесса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Семененко</dc:creator>
  <cp:lastModifiedBy>Светлана</cp:lastModifiedBy>
  <cp:revision>12</cp:revision>
  <dcterms:created xsi:type="dcterms:W3CDTF">2022-09-15T04:09:00Z</dcterms:created>
  <dcterms:modified xsi:type="dcterms:W3CDTF">2022-10-19T06:46:15Z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2016-03-22T09:00:00Z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2022-09-15T09:00:00Z</vt:filetime>
  </property>
  <property fmtid="{D5CDD505-2E9C-101B-9397-08002B2CF9AE}" pid="5" name="ICV">
    <vt:lpwstr>652CBC18CF974406A3FFCCB8FEC62AE7</vt:lpwstr>
  </property>
  <property fmtid="{D5CDD505-2E9C-101B-9397-08002B2CF9AE}" pid="6" name="KSOProductBuildVer">
    <vt:lpwstr>1049-11.2.0.10463</vt:lpwstr>
  </property>
</Properties>
</file>