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9" r:id="rId3"/>
    <p:sldId id="257" r:id="rId4"/>
    <p:sldId id="298" r:id="rId5"/>
    <p:sldId id="278" r:id="rId6"/>
    <p:sldId id="288" r:id="rId7"/>
    <p:sldId id="289" r:id="rId8"/>
    <p:sldId id="293" r:id="rId9"/>
    <p:sldId id="294" r:id="rId10"/>
    <p:sldId id="290" r:id="rId11"/>
    <p:sldId id="261" r:id="rId12"/>
    <p:sldId id="296" r:id="rId13"/>
    <p:sldId id="297" r:id="rId14"/>
    <p:sldId id="258" r:id="rId15"/>
    <p:sldId id="263" r:id="rId16"/>
    <p:sldId id="280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B58C-4FFB-B9FD-ACA916FE2B21}"/>
              </c:ext>
            </c:extLst>
          </c:dPt>
          <c:dPt>
            <c:idx val="1"/>
            <c:bubble3D val="0"/>
            <c:spPr>
              <a:solidFill>
                <a:srgbClr val="3333CC"/>
              </a:solidFill>
            </c:spPr>
            <c:extLst>
              <c:ext xmlns:c16="http://schemas.microsoft.com/office/drawing/2014/chart" uri="{C3380CC4-5D6E-409C-BE32-E72D297353CC}">
                <c16:uniqueId val="{00000001-B58C-4FFB-B9FD-ACA916FE2B21}"/>
              </c:ext>
            </c:extLst>
          </c:dPt>
          <c:dPt>
            <c:idx val="2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2-B58C-4FFB-B9FD-ACA916FE2B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Лист1!$A$1:$A$3</c:f>
              <c:strCache>
                <c:ptCount val="3"/>
                <c:pt idx="0">
                  <c:v>школьники</c:v>
                </c:pt>
                <c:pt idx="1">
                  <c:v>молодёжь в возрасте от 16 до 30 лет</c:v>
                </c:pt>
                <c:pt idx="2">
                  <c:v>люди старше 30 лет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0.2</c:v>
                </c:pt>
                <c:pt idx="1">
                  <c:v>0.60000000000000053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8C-4FFB-B9FD-ACA916FE2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090419947506568"/>
          <c:y val="0.18923884514435732"/>
          <c:w val="0.38242913385826843"/>
          <c:h val="0.76986193293885719"/>
        </c:manualLayout>
      </c:layout>
      <c:overlay val="0"/>
      <c:txPr>
        <a:bodyPr/>
        <a:lstStyle/>
        <a:p>
          <a:pPr>
            <a:defRPr sz="2400" b="1">
              <a:latin typeface="Liberation Serif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 для проведения родительского собрания</a:t>
            </a:r>
          </a:p>
          <a:p>
            <a:pPr algn="r"/>
            <a:endParaRPr lang="ru-RU" dirty="0" smtClean="0">
              <a:latin typeface="Liberation Serif" pitchFamily="18" charset="0"/>
              <a:cs typeface="Times New Roman" pitchFamily="18" charset="0"/>
            </a:endParaRPr>
          </a:p>
          <a:p>
            <a:pPr algn="r"/>
            <a:endParaRPr lang="ru-RU" dirty="0">
              <a:latin typeface="Liberation Serif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Liberation Serif" pitchFamily="18" charset="0"/>
              </a:rPr>
              <a:t/>
            </a:r>
            <a:br>
              <a:rPr lang="ru-RU" dirty="0" smtClean="0">
                <a:latin typeface="Liberation Serif" pitchFamily="18" charset="0"/>
              </a:rPr>
            </a:br>
            <a:r>
              <a:rPr lang="ru-RU" dirty="0">
                <a:latin typeface="Liberation Serif" pitchFamily="18" charset="0"/>
              </a:rPr>
              <a:t/>
            </a:r>
            <a:br>
              <a:rPr lang="ru-RU" dirty="0">
                <a:latin typeface="Liberation Serif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Социально-психологическое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тестирование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txBody>
          <a:bodyPr>
            <a:noAutofit/>
          </a:bodyPr>
          <a:lstStyle/>
          <a:p>
            <a:r>
              <a:rPr lang="ru-RU" sz="21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 Методика  СПТ  не  выявляет  </a:t>
            </a:r>
            <a:r>
              <a:rPr lang="ru-RU" sz="2800" b="1" dirty="0" err="1">
                <a:solidFill>
                  <a:srgbClr val="000000"/>
                </a:solidFill>
                <a:latin typeface="Liberation Serif" pitchFamily="18" charset="0"/>
              </a:rPr>
              <a:t>наркопотребление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или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наркозависимость. В ней нет ни одного вопроса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об 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употреблении  наркотических  средств  и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психотропных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веществ. </a:t>
            </a:r>
            <a:endParaRPr lang="ru-RU" sz="2800" dirty="0" smtClean="0">
              <a:solidFill>
                <a:srgbClr val="000000"/>
              </a:solidFill>
              <a:latin typeface="Liberation Serif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Liberation Serif" pitchFamily="18" charset="0"/>
              </a:rPr>
              <a:t> </a:t>
            </a:r>
            <a:r>
              <a:rPr lang="ru-RU" b="1" dirty="0">
                <a:latin typeface="Liberation Serif" pitchFamily="18" charset="0"/>
              </a:rPr>
              <a:t>Методика является опросом мнений и не оценивает </a:t>
            </a:r>
            <a:r>
              <a:rPr lang="ru-RU" b="1" dirty="0" smtClean="0">
                <a:latin typeface="Liberation Serif" pitchFamily="18" charset="0"/>
              </a:rPr>
              <a:t>самих </a:t>
            </a:r>
            <a:r>
              <a:rPr lang="ru-RU" b="1" dirty="0">
                <a:latin typeface="Liberation Serif" pitchFamily="18" charset="0"/>
              </a:rPr>
              <a:t>детей!</a:t>
            </a:r>
            <a:r>
              <a:rPr lang="ru-RU" dirty="0">
                <a:latin typeface="Liberation Serif" pitchFamily="18" charset="0"/>
              </a:rPr>
              <a:t> Таким образом, оцениваются не дети, а </a:t>
            </a:r>
            <a:r>
              <a:rPr lang="ru-RU" dirty="0" smtClean="0">
                <a:latin typeface="Liberation Serif" pitchFamily="18" charset="0"/>
              </a:rPr>
              <a:t>социально-психологические  </a:t>
            </a:r>
            <a:r>
              <a:rPr lang="ru-RU" dirty="0">
                <a:latin typeface="Liberation Serif" pitchFamily="18" charset="0"/>
              </a:rPr>
              <a:t>условия,  в  которых  они </a:t>
            </a:r>
            <a:r>
              <a:rPr lang="ru-RU" dirty="0" smtClean="0">
                <a:latin typeface="Liberation Serif" pitchFamily="18" charset="0"/>
              </a:rPr>
              <a:t>находятся</a:t>
            </a:r>
            <a:r>
              <a:rPr lang="ru-RU" dirty="0">
                <a:latin typeface="Liberation Serif" pitchFamily="18" charset="0"/>
              </a:rPr>
              <a:t>. </a:t>
            </a:r>
            <a:endParaRPr lang="ru-RU" dirty="0" smtClean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6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2008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 основании чего делаются выводы в </a:t>
            </a:r>
            <a:r>
              <a:rPr lang="ru-RU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методике </a:t>
            </a:r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СПТ 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Методика  основана  на  представлении  о  непрерывности  и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единовременности 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совместного  воздействия  на  ребенка  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«факторов </a:t>
            </a:r>
            <a:r>
              <a:rPr lang="ru-RU" sz="2400" b="1" dirty="0" smtClean="0">
                <a:latin typeface="Liberation Serif" pitchFamily="18" charset="0"/>
                <a:cs typeface="Times New Roman" pitchFamily="18" charset="0"/>
              </a:rPr>
              <a:t>риска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latin typeface="Liberation Serif" pitchFamily="18" charset="0"/>
                <a:cs typeface="Times New Roman" pitchFamily="18" charset="0"/>
              </a:rPr>
              <a:t>«факторов защиты».  </a:t>
            </a:r>
          </a:p>
          <a:p>
            <a:pPr marL="0" indent="0">
              <a:buNone/>
            </a:pPr>
            <a:endParaRPr lang="ru-RU" sz="2400" dirty="0">
              <a:latin typeface="Liberation Serif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Если  «факторы  риска»  начинают  преобладать  над  «факторами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защиты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»  –  обучающемуся  необходимо  оказать 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психолого-педагогическую 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помощь  и  социальную  поддержку  и  предотвратить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таким 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образом  вовлечение  в  негативные  проявления,  в  том  числе </a:t>
            </a:r>
            <a:r>
              <a:rPr lang="ru-RU" sz="2400" dirty="0" err="1" smtClean="0">
                <a:latin typeface="Liberation Serif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75895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Возраст </a:t>
            </a:r>
            <a:r>
              <a:rPr lang="ru-RU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людей, употребляющих наркотики </a:t>
            </a:r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 России по официальной статистике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405562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0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49266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Последствия </a:t>
            </a:r>
            <a:r>
              <a:rPr lang="ru-RU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употребления современных наркотиков</a:t>
            </a: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5328592" cy="5517232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интеллекта, деградация личности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отклонения работы структур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головного мозга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, в том числе необратимые;</a:t>
            </a: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изменение сознания</a:t>
            </a:r>
            <a:r>
              <a:rPr lang="ru-RU" sz="2000" dirty="0">
                <a:latin typeface="Liberation Serif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провоцирующее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самоубийство</a:t>
            </a:r>
            <a:r>
              <a:rPr lang="ru-RU" sz="2000" dirty="0" smtClean="0">
                <a:solidFill>
                  <a:srgbClr val="FF0000"/>
                </a:solidFill>
                <a:latin typeface="Liberation Serif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случайную гибель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Liberation Serif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возникновение </a:t>
            </a:r>
            <a:r>
              <a:rPr lang="ru-RU" sz="2000" dirty="0">
                <a:latin typeface="Liberation Serif" pitchFamily="18" charset="0"/>
                <a:cs typeface="Times New Roman" panose="02020603050405020304" pitchFamily="18" charset="0"/>
              </a:rPr>
              <a:t>тяжелых хронических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патологий</a:t>
            </a:r>
            <a:r>
              <a:rPr lang="ru-RU" sz="2000" dirty="0">
                <a:latin typeface="Liberation Serif" pitchFamily="18" charset="0"/>
                <a:cs typeface="Times New Roman" panose="02020603050405020304" pitchFamily="18" charset="0"/>
              </a:rPr>
              <a:t>, часто 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смертельных (в том числе онкологические заболевания, бесплодие);</a:t>
            </a:r>
            <a:endParaRPr lang="ru-RU" sz="2000" dirty="0">
              <a:latin typeface="Liberation Serif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заражение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ВИЧ-инфекцией и гепатитом В и С </a:t>
            </a:r>
            <a:r>
              <a:rPr lang="ru-RU" sz="2000" dirty="0">
                <a:latin typeface="Liberation Serif" pitchFamily="18" charset="0"/>
                <a:cs typeface="Times New Roman" panose="02020603050405020304" pitchFamily="18" charset="0"/>
              </a:rPr>
              <a:t>от применения нестерильных 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шприцев и от сексуальных контактов в изменённом состоянии сознания;</a:t>
            </a:r>
            <a:endParaRPr lang="ru-RU" sz="2000" dirty="0">
              <a:latin typeface="Liberation Serif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связь с </a:t>
            </a:r>
            <a:r>
              <a:rPr lang="ru-RU" sz="2000" dirty="0">
                <a:latin typeface="Liberation Serif" pitchFamily="18" charset="0"/>
                <a:cs typeface="Times New Roman" panose="02020603050405020304" pitchFamily="18" charset="0"/>
              </a:rPr>
              <a:t>криминальным миром и </a:t>
            </a:r>
            <a:r>
              <a:rPr lang="ru-RU" sz="2000" dirty="0" smtClean="0">
                <a:latin typeface="Liberation Serif" pitchFamily="18" charset="0"/>
                <a:cs typeface="Times New Roman" panose="02020603050405020304" pitchFamily="18" charset="0"/>
              </a:rPr>
              <a:t>возможная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Liberation Serif" pitchFamily="18" charset="0"/>
                <a:cs typeface="Times New Roman" panose="02020603050405020304" pitchFamily="18" charset="0"/>
              </a:rPr>
              <a:t>насильственная смерть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Liberation Serif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I:\СПТ\Картинки для слайдов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717032"/>
            <a:ext cx="3058594" cy="2736304"/>
          </a:xfrm>
          <a:prstGeom prst="rect">
            <a:avLst/>
          </a:prstGeom>
          <a:noFill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124744"/>
            <a:ext cx="3024336" cy="259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019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такое «факторы риска»?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«Факторы  риска»  –  социально-психологические  условия,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повышающие  угрозу  вовлечения  в  зависимое  поведение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Liberation Serif" pitchFamily="18" charset="0"/>
                <a:cs typeface="Times New Roman" pitchFamily="18" charset="0"/>
              </a:rPr>
              <a:t>наркопотребление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).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Подверженность негативному влиянию группы;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Подверженность влиянию асоциальных установок социума;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Склонность к рискованным поступкам;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Склонность к совершению необдуманных поступков;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Трудность переживания жизненных неудач.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</p:spPr>
        <p:txBody>
          <a:bodyPr>
            <a:noAutofit/>
          </a:bodyPr>
          <a:lstStyle/>
          <a:p>
            <a:r>
              <a:rPr lang="ru-RU" sz="4000" dirty="0"/>
              <a:t> </a:t>
            </a:r>
            <a:r>
              <a:rPr lang="ru-RU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такое «факторы защиты»?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«Факторы  защиты»  –  обстоятельства,  повышающие 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социально-психологическую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устойчивость к воздействию «факторов риска». </a:t>
            </a:r>
          </a:p>
          <a:p>
            <a:pPr marL="0" indent="0">
              <a:buNone/>
            </a:pP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Методика оценивает такие параметры как: </a:t>
            </a:r>
            <a:endParaRPr lang="ru-RU" sz="2400" dirty="0" smtClean="0">
              <a:latin typeface="Liberation Serif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Благополучие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взаимоотношений с социальным окружением.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Активность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жизненной позиции, социальная активность.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Умение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говорить НЕТ сомнительным предложениям.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Психологическую 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устойчивость  и  уверенность  в  своих  силах  в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трудных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жизненных ситуациях.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Что получит участник социально-психологического тестирования?</a:t>
            </a:r>
            <a:endParaRPr lang="ru-RU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916832"/>
            <a:ext cx="8568952" cy="460851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Краткую характеристику 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актуального уровня развития психологической </a:t>
            </a: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устойчивости;</a:t>
            </a:r>
            <a:endParaRPr lang="ru-RU" sz="2200" spc="-100" dirty="0">
              <a:latin typeface="Liberation Serif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Рекомендации 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в каком направлении можно развивать свою психологическую </a:t>
            </a: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устойчивость;</a:t>
            </a:r>
            <a:endParaRPr lang="ru-RU" sz="2200" spc="-100" dirty="0">
              <a:latin typeface="Liberation Serif" pitchFamily="18" charset="0"/>
              <a:cs typeface="Times New Roman" pitchFamily="18" charset="0"/>
            </a:endParaRPr>
          </a:p>
          <a:p>
            <a:pPr algn="just">
              <a:spcAft>
                <a:spcPts val="1800"/>
              </a:spcAft>
              <a:buFont typeface="Wingdings" pitchFamily="2" charset="2"/>
              <a:buChar char="ü"/>
            </a:pP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Возможность 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индивидуального обращения </a:t>
            </a:r>
            <a:r>
              <a:rPr lang="ru-RU" sz="2200" spc="-100" dirty="0" smtClean="0">
                <a:latin typeface="Liberation Serif" pitchFamily="18" charset="0"/>
                <a:cs typeface="Times New Roman" pitchFamily="18" charset="0"/>
              </a:rPr>
              <a:t>к психологу, проводившему тестирование, для </a:t>
            </a: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получение более подробных результатов тестирования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2232248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9532" y="1628800"/>
            <a:ext cx="8424936" cy="4320480"/>
          </a:xfrm>
        </p:spPr>
        <p:txBody>
          <a:bodyPr>
            <a:normAutofit/>
          </a:bodyPr>
          <a:lstStyle/>
          <a:p>
            <a:pPr marL="0" indent="363538" algn="ctr">
              <a:buNone/>
            </a:pPr>
            <a:r>
              <a:rPr lang="ru-RU" sz="2400" dirty="0" smtClean="0">
                <a:latin typeface="Liberation Serif" pitchFamily="18" charset="0"/>
              </a:rPr>
              <a:t>Проводится в соответствии с приказом Министерства просвещения Российской Федерации от 20.02.2020 г. №59 «Об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организациях», </a:t>
            </a:r>
            <a:r>
              <a:rPr lang="ru-RU" sz="2400" dirty="0"/>
              <a:t>на основании приказа Департамента образования  Ярославской области от 29.08.2022 г. №  313/01-03 «О   проведении социально-психологического тестирования</a:t>
            </a:r>
            <a:r>
              <a:rPr lang="ru-RU" sz="2400" dirty="0" smtClean="0"/>
              <a:t>»</a:t>
            </a:r>
            <a:endParaRPr lang="ru-RU" sz="2400" dirty="0"/>
          </a:p>
          <a:p>
            <a:pPr marL="0" indent="363538">
              <a:buNone/>
            </a:pPr>
            <a:endParaRPr lang="ru-RU" sz="2400" dirty="0">
              <a:latin typeface="Liberation Serif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90763"/>
            <a:ext cx="8640960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ea typeface="+mj-ea"/>
                <a:cs typeface="+mj-cs"/>
              </a:rPr>
              <a:t>   Социально-психологическое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ea typeface="+mj-ea"/>
                <a:cs typeface="+mj-cs"/>
              </a:rPr>
              <a:t>тестирование</a:t>
            </a:r>
            <a:endParaRPr lang="ru-RU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74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9532" y="1628800"/>
            <a:ext cx="8424936" cy="4320480"/>
          </a:xfrm>
        </p:spPr>
        <p:txBody>
          <a:bodyPr>
            <a:normAutofit fontScale="92500"/>
          </a:bodyPr>
          <a:lstStyle/>
          <a:p>
            <a:pPr marL="0" indent="363538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Целью тестирования </a:t>
            </a:r>
            <a:r>
              <a:rPr lang="ru-RU" sz="2400" dirty="0">
                <a:latin typeface="Liberation Serif" pitchFamily="18" charset="0"/>
              </a:rPr>
              <a:t>является выявление скрытой и явной </a:t>
            </a:r>
            <a:r>
              <a:rPr lang="ru-RU" sz="2400" dirty="0" err="1">
                <a:latin typeface="Liberation Serif" pitchFamily="18" charset="0"/>
              </a:rPr>
              <a:t>рискогенности</a:t>
            </a:r>
            <a:r>
              <a:rPr lang="ru-RU" sz="2400" dirty="0">
                <a:latin typeface="Liberation Serif" pitchFamily="18" charset="0"/>
              </a:rPr>
              <a:t> социально-психологических условий, формирующих психологическую готовность к </a:t>
            </a:r>
            <a:r>
              <a:rPr lang="ru-RU" sz="2400" dirty="0" err="1">
                <a:latin typeface="Liberation Serif" pitchFamily="18" charset="0"/>
              </a:rPr>
              <a:t>аддиктивному</a:t>
            </a:r>
            <a:r>
              <a:rPr lang="ru-RU" sz="2400" dirty="0">
                <a:latin typeface="Liberation Serif" pitchFamily="18" charset="0"/>
              </a:rPr>
              <a:t> (зависимому) поведению у лиц подросткового и юношеского возраста. </a:t>
            </a:r>
          </a:p>
          <a:p>
            <a:pPr marL="0" indent="363538">
              <a:buNone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Пройдет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Liberation Serif" pitchFamily="18" charset="0"/>
                <a:cs typeface="Times New Roman" pitchFamily="18" charset="0"/>
              </a:rPr>
              <a:t>всей территории Российской Федерации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период с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15 сентября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31 октября;</a:t>
            </a:r>
          </a:p>
          <a:p>
            <a:pPr marL="0" indent="363538">
              <a:buNone/>
            </a:pP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Проходит </a:t>
            </a:r>
            <a:r>
              <a:rPr lang="ru-RU" sz="2400" b="1" dirty="0" smtClean="0">
                <a:latin typeface="Liberation Serif" pitchFamily="18" charset="0"/>
                <a:cs typeface="Times New Roman" pitchFamily="18" charset="0"/>
              </a:rPr>
              <a:t>ежегодно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;</a:t>
            </a:r>
          </a:p>
          <a:p>
            <a:pPr marL="0" indent="363538">
              <a:buNone/>
            </a:pPr>
            <a:r>
              <a:rPr lang="ru-RU" sz="2400" b="1" dirty="0" smtClean="0">
                <a:latin typeface="Liberation Serif" pitchFamily="18" charset="0"/>
                <a:cs typeface="Times New Roman" pitchFamily="18" charset="0"/>
              </a:rPr>
              <a:t>Участниками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 станут обучающиеся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с 7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по 11 класс (с 13 до 18 </a:t>
            </a:r>
            <a:r>
              <a:rPr lang="ru-RU" sz="2400" dirty="0">
                <a:latin typeface="Liberation Serif" pitchFamily="18" charset="0"/>
                <a:cs typeface="Times New Roman" pitchFamily="18" charset="0"/>
              </a:rPr>
              <a:t>лет </a:t>
            </a:r>
            <a:r>
              <a:rPr lang="ru-RU" sz="2400" dirty="0" smtClean="0">
                <a:latin typeface="Liberation Serif" pitchFamily="18" charset="0"/>
                <a:cs typeface="Times New Roman" pitchFamily="18" charset="0"/>
              </a:rPr>
              <a:t>включительно), а также студенты 1-2 курсов средне-специальных и </a:t>
            </a:r>
            <a:r>
              <a:rPr lang="ru-RU" sz="2400" dirty="0">
                <a:latin typeface="Liberation Serif" pitchFamily="18" charset="0"/>
              </a:rPr>
              <a:t>высших учебных </a:t>
            </a:r>
            <a:r>
              <a:rPr lang="ru-RU" sz="2400" dirty="0" smtClean="0">
                <a:latin typeface="Liberation Serif" pitchFamily="18" charset="0"/>
              </a:rPr>
              <a:t>заведений. </a:t>
            </a:r>
            <a:endParaRPr lang="ru-RU" sz="2400" dirty="0" smtClean="0">
              <a:latin typeface="Liberation Serif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400" dirty="0" smtClean="0">
                <a:latin typeface="Liberation Serif" pitchFamily="18" charset="0"/>
              </a:rPr>
              <a:t> </a:t>
            </a:r>
            <a:endParaRPr lang="ru-RU" sz="2400" dirty="0">
              <a:latin typeface="Liberation Serif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190763"/>
            <a:ext cx="8640960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ru-RU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  <a:ea typeface="+mj-ea"/>
                <a:cs typeface="+mj-cs"/>
              </a:rPr>
              <a:t>   Социально-психологическое тестирование по Единой Методике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260648"/>
            <a:ext cx="8640960" cy="626469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r>
              <a:rPr lang="ru-RU" b="1" dirty="0" smtClean="0">
                <a:latin typeface="Liberation Serif" pitchFamily="18" charset="0"/>
                <a:cs typeface="Times New Roman" pitchFamily="18" charset="0"/>
              </a:rPr>
              <a:t>Тестирование проводится при наличии информированного согласия в письменной форме одного из родителей (законного представителя) обучающихся, не достигших возраста пятнадцати лет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согласие </a:t>
            </a:r>
            <a:r>
              <a:rPr lang="ru-RU" dirty="0" smtClean="0">
                <a:solidFill>
                  <a:srgbClr val="0070C0"/>
                </a:solidFill>
                <a:latin typeface="Liberation Serif" pitchFamily="18" charset="0"/>
                <a:cs typeface="Times New Roman" pitchFamily="18" charset="0"/>
              </a:rPr>
              <a:t>фиксирует разрешение </a:t>
            </a:r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Вашему ребенку участвовать в тестировании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подтверждает Вашу </a:t>
            </a:r>
            <a:r>
              <a:rPr lang="ru-RU" dirty="0" smtClean="0">
                <a:solidFill>
                  <a:srgbClr val="0070C0"/>
                </a:solidFill>
                <a:latin typeface="Liberation Serif" pitchFamily="18" charset="0"/>
                <a:cs typeface="Times New Roman" pitchFamily="18" charset="0"/>
              </a:rPr>
              <a:t>осведомленность о цели</a:t>
            </a:r>
            <a:r>
              <a:rPr lang="ru-RU" dirty="0" smtClean="0">
                <a:solidFill>
                  <a:srgbClr val="FF0000"/>
                </a:solidFill>
                <a:latin typeface="Liberation Serif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Liberation Serif" pitchFamily="18" charset="0"/>
                <a:cs typeface="Times New Roman" pitchFamily="18" charset="0"/>
              </a:rPr>
              <a:t>тестирования, его длительности и возможных результатах</a:t>
            </a:r>
            <a:endParaRPr lang="ru-RU" dirty="0">
              <a:latin typeface="Liberation Serif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 проходит тестирование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68952" cy="501317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заполнение анкеты из 110 или 140 утверждений, на все из которых необходимо ответить (для учеников 7-9 классов методика содержит 110 утверждений, для учеников 10-11 классов, а также студентов колледжей и 1-2 курсов высших учебных заведений 140 утверждений)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200" spc="-100" dirty="0">
                <a:latin typeface="Liberation Serif" pitchFamily="18" charset="0"/>
                <a:cs typeface="Times New Roman" pitchFamily="18" charset="0"/>
              </a:rPr>
              <a:t>максимальная продолжительность проведения диагностики составляет 2 астрономических часа</a:t>
            </a:r>
          </a:p>
          <a:p>
            <a:pPr marL="0" indent="0">
              <a:buNone/>
            </a:pPr>
            <a:endParaRPr lang="ru-RU" dirty="0">
              <a:latin typeface="Liberation Serif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7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наркопотребление</a:t>
            </a:r>
            <a: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или наркозависимость?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68952" cy="4623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Liberation Serif" pitchFamily="18" charset="0"/>
              </a:rPr>
              <a:t>Методика  не  может  быть  использована  для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Liberation Serif" pitchFamily="18" charset="0"/>
              </a:rPr>
              <a:t>формулировки  заключения  о  наркотической  или  иной </a:t>
            </a:r>
            <a:r>
              <a:rPr lang="ru-RU" sz="2800" b="1" dirty="0" smtClean="0">
                <a:solidFill>
                  <a:srgbClr val="FF0000"/>
                </a:solidFill>
                <a:latin typeface="Liberation Serif" pitchFamily="18" charset="0"/>
              </a:rPr>
              <a:t>зависимости</a:t>
            </a:r>
            <a:r>
              <a:rPr lang="ru-RU" sz="2800" b="1" dirty="0">
                <a:solidFill>
                  <a:srgbClr val="FF0000"/>
                </a:solidFill>
                <a:latin typeface="Liberation Serif" pitchFamily="18" charset="0"/>
              </a:rPr>
              <a:t>.  </a:t>
            </a:r>
          </a:p>
          <a:p>
            <a:pPr marL="0" indent="0">
              <a:buNone/>
            </a:pPr>
            <a:endParaRPr lang="ru-RU" sz="2800" dirty="0" smtClean="0">
              <a:solidFill>
                <a:srgbClr val="000000"/>
              </a:solidFill>
              <a:latin typeface="Liberation Serif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	Она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выявляет социально-психологические предпосылки,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которые 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в  определенных  обстоятельствах  могут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спровоцировать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желание попробовать наркотик. </a:t>
            </a:r>
            <a:endParaRPr lang="ru-RU" dirty="0">
              <a:latin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Какие результаты тестирования станут известны в образовательной организации?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1.Так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как все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результаты </a:t>
            </a:r>
            <a:r>
              <a:rPr lang="ru-RU" sz="2800" b="1" dirty="0" err="1">
                <a:solidFill>
                  <a:srgbClr val="000000"/>
                </a:solidFill>
                <a:latin typeface="Liberation Serif" pitchFamily="18" charset="0"/>
              </a:rPr>
              <a:t>деперсонифицированы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, получить индивидуальные результаты обучающегося из работников и руководства образовательной организации никто не </a:t>
            </a: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сможет.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latin typeface="Liberation Serif" pitchFamily="18" charset="0"/>
              </a:rPr>
              <a:t>2.С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конфиденциальной информацией о Вашем ребенке имеет право работать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только педагог-психолог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образовательной организации, который имеет соответствующее образование. 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3.Обнародоваться и обсуждаться будут только </a:t>
            </a:r>
            <a:r>
              <a:rPr lang="ru-RU" sz="2800" b="1" dirty="0">
                <a:solidFill>
                  <a:srgbClr val="000000"/>
                </a:solidFill>
                <a:latin typeface="Liberation Serif" pitchFamily="18" charset="0"/>
              </a:rPr>
              <a:t>усредненные (статистические) результаты </a:t>
            </a:r>
            <a:r>
              <a:rPr lang="ru-RU" sz="2800" dirty="0">
                <a:solidFill>
                  <a:srgbClr val="000000"/>
                </a:solidFill>
                <a:latin typeface="Liberation Serif" pitchFamily="18" charset="0"/>
              </a:rPr>
              <a:t>и иметь вид статистического отчета по классу или школе в целом </a:t>
            </a:r>
          </a:p>
        </p:txBody>
      </p:sp>
    </p:spTree>
    <p:extLst>
      <p:ext uri="{BB962C8B-B14F-4D97-AF65-F5344CB8AC3E}">
        <p14:creationId xmlns:p14="http://schemas.microsoft.com/office/powerpoint/2010/main" val="268103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</a:br>
            <a:r>
              <a:rPr lang="ru-RU" sz="27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проведения тестирования?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Liberation Serif" pitchFamily="18" charset="0"/>
              </a:rPr>
              <a:t>Все результаты тестирования строго конфиденциальны! </a:t>
            </a:r>
            <a:endParaRPr lang="ru-RU" dirty="0" smtClean="0">
              <a:latin typeface="Liberation Serif" pitchFamily="18" charset="0"/>
            </a:endParaRPr>
          </a:p>
          <a:p>
            <a:r>
              <a:rPr lang="ru-RU" dirty="0" smtClean="0">
                <a:latin typeface="Liberation Serif" pitchFamily="18" charset="0"/>
              </a:rPr>
              <a:t>Каждому </a:t>
            </a:r>
            <a:r>
              <a:rPr lang="ru-RU" dirty="0">
                <a:latin typeface="Liberation Serif" pitchFamily="18" charset="0"/>
              </a:rPr>
              <a:t>обучающемуся присваивается индивидуальный код участника, </a:t>
            </a:r>
            <a:r>
              <a:rPr lang="ru-RU" dirty="0" smtClean="0">
                <a:latin typeface="Liberation Serif" pitchFamily="18" charset="0"/>
              </a:rPr>
              <a:t>который </a:t>
            </a:r>
            <a:r>
              <a:rPr lang="ru-RU" dirty="0">
                <a:latin typeface="Liberation Serif" pitchFamily="18" charset="0"/>
              </a:rPr>
              <a:t>делает невозможным персонификацию данных. </a:t>
            </a:r>
          </a:p>
          <a:p>
            <a:r>
              <a:rPr lang="ru-RU" dirty="0" smtClean="0">
                <a:latin typeface="Liberation Serif" pitchFamily="18" charset="0"/>
              </a:rPr>
              <a:t>Персональные </a:t>
            </a:r>
            <a:r>
              <a:rPr lang="ru-RU" dirty="0">
                <a:latin typeface="Liberation Serif" pitchFamily="18" charset="0"/>
              </a:rPr>
              <a:t>результаты могут быть </a:t>
            </a:r>
            <a:r>
              <a:rPr lang="ru-RU" b="1" dirty="0">
                <a:latin typeface="Liberation Serif" pitchFamily="18" charset="0"/>
              </a:rPr>
              <a:t>доступны</a:t>
            </a:r>
            <a:r>
              <a:rPr lang="ru-RU" dirty="0">
                <a:latin typeface="Liberation Serif" pitchFamily="18" charset="0"/>
              </a:rPr>
              <a:t> только трем лицам: </a:t>
            </a:r>
            <a:r>
              <a:rPr lang="ru-RU" b="1" dirty="0" smtClean="0">
                <a:latin typeface="Liberation Serif" pitchFamily="18" charset="0"/>
              </a:rPr>
              <a:t>родителю</a:t>
            </a:r>
            <a:r>
              <a:rPr lang="ru-RU" b="1" dirty="0">
                <a:latin typeface="Liberation Serif" pitchFamily="18" charset="0"/>
              </a:rPr>
              <a:t>, ребенку и педагогу-психологу. </a:t>
            </a:r>
          </a:p>
        </p:txBody>
      </p:sp>
    </p:spTree>
    <p:extLst>
      <p:ext uri="{BB962C8B-B14F-4D97-AF65-F5344CB8AC3E}">
        <p14:creationId xmlns:p14="http://schemas.microsoft.com/office/powerpoint/2010/main" val="10655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Liberation Serif" pitchFamily="18" charset="0"/>
              </a:rPr>
              <a:t> </a:t>
            </a:r>
            <a:r>
              <a:rPr lang="ru-RU" sz="2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itchFamily="18" charset="0"/>
              </a:rPr>
              <a:t>Какие результаты будут получены Вами и вашим ребенком после проведения тестирования? </a:t>
            </a:r>
            <a:endParaRPr lang="ru-RU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Liberation Serif" pitchFamily="18" charset="0"/>
              </a:rPr>
              <a:t>Основной принцип при сообщении результатов: </a:t>
            </a:r>
            <a:endParaRPr lang="ru-RU" dirty="0" smtClean="0">
              <a:solidFill>
                <a:srgbClr val="FF0000"/>
              </a:solidFill>
              <a:latin typeface="Liberation Serif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latin typeface="Liberation Serif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Liberation Serif" pitchFamily="18" charset="0"/>
              </a:rPr>
              <a:t>не навреди!» 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Liberation Serif" pitchFamily="18" charset="0"/>
              </a:rPr>
              <a:t>После теста, ребенок получает обратную связь в виде краткого описания  </a:t>
            </a:r>
            <a:r>
              <a:rPr lang="ru-RU" dirty="0" smtClean="0">
                <a:latin typeface="Liberation Serif" pitchFamily="18" charset="0"/>
              </a:rPr>
              <a:t>психологической </a:t>
            </a:r>
            <a:r>
              <a:rPr lang="ru-RU" dirty="0">
                <a:latin typeface="Liberation Serif" pitchFamily="18" charset="0"/>
              </a:rPr>
              <a:t>устойчивости в трудных жизненных ситуациях.  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Liberation Serif" pitchFamily="18" charset="0"/>
              </a:rPr>
              <a:t>Заключений о </a:t>
            </a:r>
            <a:r>
              <a:rPr lang="ru-RU" dirty="0" err="1">
                <a:latin typeface="Liberation Serif" pitchFamily="18" charset="0"/>
              </a:rPr>
              <a:t>наркопотреблении</a:t>
            </a:r>
            <a:r>
              <a:rPr lang="ru-RU" dirty="0">
                <a:latin typeface="Liberation Serif" pitchFamily="18" charset="0"/>
              </a:rPr>
              <a:t> или </a:t>
            </a:r>
            <a:r>
              <a:rPr lang="ru-RU" dirty="0" smtClean="0">
                <a:latin typeface="Liberation Serif" pitchFamily="18" charset="0"/>
              </a:rPr>
              <a:t>наркозависимости </a:t>
            </a:r>
            <a:r>
              <a:rPr lang="ru-RU" dirty="0">
                <a:latin typeface="Liberation Serif" pitchFamily="18" charset="0"/>
              </a:rPr>
              <a:t>не делается.  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Liberation Serif" pitchFamily="18" charset="0"/>
              </a:rPr>
              <a:t>При желании можно обратиться к педагогу-психологу за более подробными </a:t>
            </a:r>
            <a:r>
              <a:rPr lang="ru-RU" dirty="0" smtClean="0">
                <a:latin typeface="Liberation Serif" pitchFamily="18" charset="0"/>
              </a:rPr>
              <a:t>результатами </a:t>
            </a:r>
            <a:r>
              <a:rPr lang="ru-RU" dirty="0">
                <a:latin typeface="Liberation Serif" pitchFamily="18" charset="0"/>
              </a:rPr>
              <a:t>и разъяснениями. </a:t>
            </a:r>
          </a:p>
        </p:txBody>
      </p:sp>
    </p:spTree>
    <p:extLst>
      <p:ext uri="{BB962C8B-B14F-4D97-AF65-F5344CB8AC3E}">
        <p14:creationId xmlns:p14="http://schemas.microsoft.com/office/powerpoint/2010/main" val="6525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945</TotalTime>
  <Words>824</Words>
  <Application>Microsoft Office PowerPoint</Application>
  <PresentationFormat>Экран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Georgia</vt:lpstr>
      <vt:lpstr>Liberation Serif</vt:lpstr>
      <vt:lpstr>Times New Roman</vt:lpstr>
      <vt:lpstr>Wingdings</vt:lpstr>
      <vt:lpstr>Wingdings 2</vt:lpstr>
      <vt:lpstr>Официальная</vt:lpstr>
      <vt:lpstr>  Социально-психологическое тестирование</vt:lpstr>
      <vt:lpstr>Презентация PowerPoint</vt:lpstr>
      <vt:lpstr>Презентация PowerPoint</vt:lpstr>
      <vt:lpstr>Презентация PowerPoint</vt:lpstr>
      <vt:lpstr>Как проходит тестирование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Возраст людей, употребляющих наркотики в России по официальной статистике</vt:lpstr>
      <vt:lpstr>Последствия употребления современных наркотиков</vt:lpstr>
      <vt:lpstr>Что такое «факторы риска»? </vt:lpstr>
      <vt:lpstr> Что такое «факторы защиты»? </vt:lpstr>
      <vt:lpstr>Что получит участник социально-психологического тестирования?</vt:lpstr>
      <vt:lpstr>Благодарим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</dc:title>
  <dc:creator>Специалист</dc:creator>
  <cp:lastModifiedBy>Камкина ИН</cp:lastModifiedBy>
  <cp:revision>47</cp:revision>
  <dcterms:created xsi:type="dcterms:W3CDTF">2019-09-20T06:39:24Z</dcterms:created>
  <dcterms:modified xsi:type="dcterms:W3CDTF">2022-09-14T14:24:31Z</dcterms:modified>
</cp:coreProperties>
</file>